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06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5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0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8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2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5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8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7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8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0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2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72" r:id="rId5"/>
    <p:sldLayoutId id="2147483666" r:id="rId6"/>
    <p:sldLayoutId id="2147483667" r:id="rId7"/>
    <p:sldLayoutId id="2147483668" r:id="rId8"/>
    <p:sldLayoutId id="2147483671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264047B3-F042-447F-BAAA-DE01DFF112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46" r="9513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771D2F-481B-4EB7-9A10-459AAF9D3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 dirty="0" err="1"/>
              <a:t>Cele</a:t>
            </a:r>
            <a:r>
              <a:rPr lang="en-US" sz="4800" dirty="0"/>
              <a:t> </a:t>
            </a:r>
            <a:r>
              <a:rPr lang="en-US" sz="4800" dirty="0" err="1"/>
              <a:t>mai</a:t>
            </a:r>
            <a:r>
              <a:rPr lang="en-US" sz="4800" dirty="0"/>
              <a:t> </a:t>
            </a:r>
            <a:r>
              <a:rPr lang="ro-RO" sz="4800" dirty="0"/>
              <a:t>răspândite erori în SIME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27138-C765-4C49-84D3-50296AAFA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endParaRPr lang="ro-RO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595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7CE92-ADAC-4C31-93B4-2ED59A11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Cele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</a:t>
            </a:r>
            <a:r>
              <a:rPr lang="ro-RO" b="1" dirty="0"/>
              <a:t>răspândite erori în Meniul Instituții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4FEA-4B3E-42F0-B8D7-7720B1CB6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3457" y="2315361"/>
            <a:ext cx="5029871" cy="385683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o-RO" b="1" dirty="0"/>
              <a:t>Fondatorul </a:t>
            </a:r>
            <a:r>
              <a:rPr lang="ro-RO" b="1" dirty="0" err="1"/>
              <a:t>Instituţiei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CUIO</a:t>
            </a:r>
            <a:r>
              <a:rPr lang="ro-RO" dirty="0"/>
              <a:t>: sunt mai mult de 7 cifre</a:t>
            </a:r>
          </a:p>
          <a:p>
            <a:pPr lvl="0"/>
            <a:r>
              <a:rPr lang="ro-RO" b="1" dirty="0"/>
              <a:t>IDNO</a:t>
            </a:r>
            <a:r>
              <a:rPr lang="ro-RO" dirty="0"/>
              <a:t>: sunt mai </a:t>
            </a:r>
            <a:r>
              <a:rPr lang="ro-RO" dirty="0" err="1"/>
              <a:t>puţine</a:t>
            </a:r>
            <a:r>
              <a:rPr lang="ro-RO" dirty="0"/>
              <a:t> de 13 cifre,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Adresă</a:t>
            </a:r>
            <a:r>
              <a:rPr lang="ro-RO" dirty="0"/>
              <a:t>: 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Telefon</a:t>
            </a:r>
            <a:r>
              <a:rPr lang="ro-RO" dirty="0"/>
              <a:t>: </a:t>
            </a:r>
            <a:r>
              <a:rPr lang="ro-RO" dirty="0" err="1"/>
              <a:t>Blanks</a:t>
            </a:r>
            <a:r>
              <a:rPr lang="ro-RO" dirty="0"/>
              <a:t> sau număr de telefon incomplet</a:t>
            </a:r>
          </a:p>
          <a:p>
            <a:pPr lvl="0"/>
            <a:r>
              <a:rPr lang="ro-RO" b="1" dirty="0"/>
              <a:t>Categorie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Tipul </a:t>
            </a:r>
            <a:r>
              <a:rPr lang="ro-RO" b="1" dirty="0" err="1"/>
              <a:t>Instituţiei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endParaRPr lang="ro-RO" dirty="0"/>
          </a:p>
          <a:p>
            <a:endParaRPr lang="ro-R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49DF84-173A-4CA8-BABC-B7D6CF755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825" y="2315361"/>
            <a:ext cx="5029871" cy="385683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o-RO" b="1" dirty="0"/>
              <a:t>Limba de instruire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Director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Administrator SIME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e-mail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Nr. de elevi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 err="1"/>
              <a:t>Geolocaţia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Denumirea claselor / nivelul - Limba de instruire - Profilul - Schimbul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 err="1"/>
              <a:t>Disciplini</a:t>
            </a:r>
            <a:r>
              <a:rPr lang="ro-RO" b="1" dirty="0"/>
              <a:t> </a:t>
            </a:r>
            <a:r>
              <a:rPr lang="ro-RO" b="1" dirty="0" err="1"/>
              <a:t>opţionale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80381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7CE92-ADAC-4C31-93B4-2ED59A11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Cele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</a:t>
            </a:r>
            <a:r>
              <a:rPr lang="ro-RO" b="1" dirty="0"/>
              <a:t>răspândite erori în Meniul Elevi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4FEA-4B3E-42F0-B8D7-7720B1CB6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038525"/>
            <a:ext cx="10168128" cy="4566812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o-RO" b="1" dirty="0"/>
              <a:t>Limba maternă</a:t>
            </a:r>
            <a:r>
              <a:rPr lang="ro-RO" dirty="0"/>
              <a:t>: Alta,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Limba de instruire</a:t>
            </a:r>
            <a:r>
              <a:rPr lang="ro-RO" dirty="0"/>
              <a:t>: Latina,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indicat concomitent pentru următoarele trei </a:t>
            </a:r>
            <a:r>
              <a:rPr lang="ro-RO" b="1" dirty="0" err="1"/>
              <a:t>poziţii</a:t>
            </a:r>
            <a:r>
              <a:rPr lang="ro-RO" b="1" dirty="0"/>
              <a:t>:</a:t>
            </a:r>
          </a:p>
          <a:p>
            <a:r>
              <a:rPr lang="ro-RO" dirty="0"/>
              <a:t>            </a:t>
            </a:r>
            <a:r>
              <a:rPr lang="ro-RO" b="1" dirty="0"/>
              <a:t>Limba maternă</a:t>
            </a:r>
            <a:r>
              <a:rPr lang="ro-RO" dirty="0"/>
              <a:t> – româna, </a:t>
            </a:r>
            <a:r>
              <a:rPr lang="ro-RO" b="1" dirty="0"/>
              <a:t>Limba de instruire</a:t>
            </a:r>
            <a:r>
              <a:rPr lang="ro-RO" dirty="0"/>
              <a:t> – româna, </a:t>
            </a:r>
            <a:r>
              <a:rPr lang="ro-RO" b="1" dirty="0"/>
              <a:t>Studiază limba maternă ca disciplină distinctă</a:t>
            </a:r>
            <a:r>
              <a:rPr lang="ro-RO" dirty="0"/>
              <a:t> – NU</a:t>
            </a:r>
          </a:p>
          <a:p>
            <a:r>
              <a:rPr lang="ro-RO" b="1" dirty="0"/>
              <a:t>            Limba maternă</a:t>
            </a:r>
            <a:r>
              <a:rPr lang="ro-RO" dirty="0"/>
              <a:t> – rusa, </a:t>
            </a:r>
            <a:r>
              <a:rPr lang="ro-RO" b="1" dirty="0"/>
              <a:t>Limba de instruire</a:t>
            </a:r>
            <a:r>
              <a:rPr lang="ro-RO" dirty="0"/>
              <a:t> – rusa, </a:t>
            </a:r>
            <a:r>
              <a:rPr lang="ro-RO" b="1" dirty="0"/>
              <a:t>Studiază limba maternă ca disciplină distinctă</a:t>
            </a:r>
            <a:r>
              <a:rPr lang="ro-RO" dirty="0"/>
              <a:t> - NU</a:t>
            </a:r>
          </a:p>
          <a:p>
            <a:r>
              <a:rPr lang="ro-RO" dirty="0"/>
              <a:t> </a:t>
            </a:r>
          </a:p>
          <a:p>
            <a:pPr lvl="0"/>
            <a:r>
              <a:rPr lang="ro-RO" b="1" dirty="0"/>
              <a:t>Anul înscrierii în clasa 1-a</a:t>
            </a:r>
            <a:r>
              <a:rPr lang="ro-RO" dirty="0"/>
              <a:t>: 1, 2, 2022, 2119, 1900, 2000, 3015, …, </a:t>
            </a:r>
            <a:r>
              <a:rPr lang="ro-RO" dirty="0" err="1"/>
              <a:t>Blanks</a:t>
            </a:r>
            <a:r>
              <a:rPr lang="ro-RO" dirty="0"/>
              <a:t> etc.</a:t>
            </a:r>
          </a:p>
          <a:p>
            <a:pPr lvl="0"/>
            <a:r>
              <a:rPr lang="ro-RO" b="1" dirty="0"/>
              <a:t>Data înscrierii în această </a:t>
            </a:r>
            <a:r>
              <a:rPr lang="ro-RO" b="1" dirty="0" err="1"/>
              <a:t>şcoală</a:t>
            </a:r>
            <a:r>
              <a:rPr lang="ro-RO" dirty="0"/>
              <a:t>:   02-09-2102, 01-09-2111, …, </a:t>
            </a:r>
            <a:r>
              <a:rPr lang="ro-RO" dirty="0" err="1"/>
              <a:t>Blanks</a:t>
            </a:r>
            <a:r>
              <a:rPr lang="ro-RO" dirty="0"/>
              <a:t> etc.</a:t>
            </a:r>
          </a:p>
          <a:p>
            <a:pPr lvl="0"/>
            <a:r>
              <a:rPr lang="ro-RO" b="1" dirty="0"/>
              <a:t>Discipline </a:t>
            </a:r>
            <a:r>
              <a:rPr lang="ro-RO" b="1" dirty="0" err="1"/>
              <a:t>opţionale</a:t>
            </a:r>
            <a:r>
              <a:rPr lang="ro-RO" dirty="0"/>
              <a:t>: clasa 1-3, clasa 7, …, </a:t>
            </a:r>
            <a:r>
              <a:rPr lang="ro-RO" dirty="0" err="1"/>
              <a:t>Blanks</a:t>
            </a:r>
            <a:r>
              <a:rPr lang="ro-RO" dirty="0"/>
              <a:t> etc.  </a:t>
            </a:r>
          </a:p>
          <a:p>
            <a:pPr lvl="0"/>
            <a:r>
              <a:rPr lang="ro-RO" b="1" dirty="0"/>
              <a:t>Motivul venirii în această </a:t>
            </a:r>
            <a:r>
              <a:rPr lang="ro-RO" b="1" dirty="0" err="1"/>
              <a:t>şcoală</a:t>
            </a:r>
            <a:r>
              <a:rPr lang="ro-RO" dirty="0"/>
              <a:t>: Altul,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Modul în care elevul vine la </a:t>
            </a:r>
            <a:r>
              <a:rPr lang="ro-RO" b="1" dirty="0" err="1"/>
              <a:t>şcoală</a:t>
            </a:r>
            <a:r>
              <a:rPr lang="ro-RO" dirty="0"/>
              <a:t>: Alt mod,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Certificat de </a:t>
            </a:r>
            <a:r>
              <a:rPr lang="ro-RO" b="1" dirty="0" err="1"/>
              <a:t>naştere</a:t>
            </a:r>
            <a:r>
              <a:rPr lang="ro-RO" dirty="0"/>
              <a:t>: se indică doar seria sau doar numărul (poate fi scris doar seria, iar respectiv numărul să fie indicat la Act de identitate)  </a:t>
            </a:r>
          </a:p>
          <a:p>
            <a:pPr lvl="0"/>
            <a:r>
              <a:rPr lang="ro-RO" b="1" dirty="0" err="1"/>
              <a:t>Naţionalitate</a:t>
            </a:r>
            <a:r>
              <a:rPr lang="ro-RO" dirty="0"/>
              <a:t>: Altă etnie, </a:t>
            </a:r>
            <a:r>
              <a:rPr lang="ro-RO" dirty="0" err="1"/>
              <a:t>Blanks</a:t>
            </a:r>
            <a:endParaRPr lang="ro-RO" dirty="0"/>
          </a:p>
          <a:p>
            <a:r>
              <a:rPr lang="ro-RO" b="1" dirty="0"/>
              <a:t>Adresă</a:t>
            </a:r>
            <a:r>
              <a:rPr lang="ro-RO" dirty="0"/>
              <a:t>: Raionul este indicat, iar Localitatea nu</a:t>
            </a:r>
          </a:p>
        </p:txBody>
      </p:sp>
    </p:spTree>
    <p:extLst>
      <p:ext uri="{BB962C8B-B14F-4D97-AF65-F5344CB8AC3E}">
        <p14:creationId xmlns:p14="http://schemas.microsoft.com/office/powerpoint/2010/main" val="851514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7CE92-ADAC-4C31-93B4-2ED59A11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Cele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</a:t>
            </a:r>
            <a:r>
              <a:rPr lang="ro-RO" b="1" dirty="0"/>
              <a:t>răspândite erori în Meniul Personal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4FEA-4B3E-42F0-B8D7-7720B1CB6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172749"/>
            <a:ext cx="4937760" cy="3999451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o-RO" b="1" dirty="0"/>
              <a:t>IDNP</a:t>
            </a:r>
            <a:r>
              <a:rPr lang="ro-RO" dirty="0"/>
              <a:t>: -, 00000, AU,..,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IDNP verificat cu RSP</a:t>
            </a:r>
            <a:r>
              <a:rPr lang="ro-RO" dirty="0"/>
              <a:t>: NU</a:t>
            </a:r>
          </a:p>
          <a:p>
            <a:pPr lvl="0"/>
            <a:r>
              <a:rPr lang="ro-RO" b="1" dirty="0"/>
              <a:t>Data </a:t>
            </a:r>
            <a:r>
              <a:rPr lang="ro-RO" b="1" dirty="0" err="1"/>
              <a:t>naşterii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Gen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Nivel de instruire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Grad didactic / managerial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 err="1"/>
              <a:t>Naţionalitate</a:t>
            </a:r>
            <a:r>
              <a:rPr lang="ro-RO" dirty="0"/>
              <a:t>: Altă etnie (ex.: </a:t>
            </a:r>
            <a:r>
              <a:rPr lang="ro-RO" dirty="0" err="1"/>
              <a:t>Bălţi</a:t>
            </a:r>
            <a:r>
              <a:rPr lang="ro-RO" dirty="0"/>
              <a:t>, </a:t>
            </a:r>
            <a:r>
              <a:rPr lang="ro-RO" dirty="0" err="1"/>
              <a:t>Chişinău</a:t>
            </a:r>
            <a:r>
              <a:rPr lang="ro-RO" dirty="0"/>
              <a:t>),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 err="1"/>
              <a:t>Funcţia</a:t>
            </a:r>
            <a:r>
              <a:rPr lang="ro-RO" dirty="0"/>
              <a:t>: Altul,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Vechimea în muncă</a:t>
            </a:r>
            <a:r>
              <a:rPr lang="ro-RO" dirty="0"/>
              <a:t>: </a:t>
            </a:r>
            <a:r>
              <a:rPr lang="ro-RO" dirty="0" err="1"/>
              <a:t>greşeală</a:t>
            </a:r>
            <a:r>
              <a:rPr lang="ro-RO" dirty="0"/>
              <a:t> dacă e </a:t>
            </a:r>
            <a:r>
              <a:rPr lang="ro-RO" dirty="0" err="1"/>
              <a:t>Blanks</a:t>
            </a:r>
            <a:r>
              <a:rPr lang="ro-RO" dirty="0"/>
              <a:t> sau este indicat „0” pentru data angajării până în a. 2018 inclusiv , de la 65 în sus,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Volumul de muncă</a:t>
            </a:r>
            <a:r>
              <a:rPr lang="ro-RO" dirty="0"/>
              <a:t>: nu trebuie să fie mai mult de 1,75 (ex.: 0; 2; 5; 11; 17,5; 25; ….; </a:t>
            </a:r>
            <a:r>
              <a:rPr lang="ro-RO" dirty="0" err="1"/>
              <a:t>Blanks</a:t>
            </a:r>
            <a:r>
              <a:rPr lang="ro-RO" dirty="0"/>
              <a:t>)</a:t>
            </a: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0EE6D5-6661-4A3A-9A02-6C44A06B8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172749"/>
            <a:ext cx="4937760" cy="3999451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o-RO" b="1" dirty="0"/>
              <a:t>Durata contractului</a:t>
            </a:r>
            <a:r>
              <a:rPr lang="ro-RO" dirty="0"/>
              <a:t>: </a:t>
            </a:r>
            <a:r>
              <a:rPr lang="ro-RO" dirty="0" err="1"/>
              <a:t>Blanks</a:t>
            </a:r>
            <a:r>
              <a:rPr lang="ro-RO" dirty="0"/>
              <a:t> </a:t>
            </a:r>
          </a:p>
          <a:p>
            <a:pPr lvl="0"/>
            <a:r>
              <a:rPr lang="ro-RO" b="1" dirty="0"/>
              <a:t>Ore predate pe săptămână</a:t>
            </a:r>
            <a:r>
              <a:rPr lang="ro-RO" dirty="0"/>
              <a:t>: ex.: 1; 9; 14; 21;… pe când Predă ore: NU</a:t>
            </a:r>
          </a:p>
          <a:p>
            <a:pPr lvl="0"/>
            <a:r>
              <a:rPr lang="ro-RO" b="1" dirty="0"/>
              <a:t>Ore predate pe săptămână</a:t>
            </a:r>
            <a:r>
              <a:rPr lang="ro-RO" dirty="0"/>
              <a:t>: </a:t>
            </a:r>
            <a:r>
              <a:rPr lang="ro-RO" dirty="0" err="1"/>
              <a:t>Blanks</a:t>
            </a:r>
            <a:r>
              <a:rPr lang="ro-RO" dirty="0"/>
              <a:t>  pe când Predă ore: DA  </a:t>
            </a:r>
          </a:p>
          <a:p>
            <a:pPr lvl="0"/>
            <a:r>
              <a:rPr lang="ro-RO" b="1" dirty="0"/>
              <a:t>Data angajării</a:t>
            </a:r>
            <a:r>
              <a:rPr lang="ro-RO" dirty="0"/>
              <a:t>: </a:t>
            </a:r>
            <a:r>
              <a:rPr lang="ro-RO" dirty="0" err="1"/>
              <a:t>Blanks</a:t>
            </a:r>
            <a:endParaRPr lang="ro-RO" dirty="0"/>
          </a:p>
          <a:p>
            <a:pPr lvl="0"/>
            <a:r>
              <a:rPr lang="ro-RO" b="1" dirty="0"/>
              <a:t>Activități didactice</a:t>
            </a:r>
            <a:r>
              <a:rPr lang="ro-RO" dirty="0"/>
              <a:t>: necompletate!</a:t>
            </a:r>
          </a:p>
          <a:p>
            <a:pPr lvl="0"/>
            <a:r>
              <a:rPr lang="ro-RO" b="1" dirty="0"/>
              <a:t>Studii de orice tip </a:t>
            </a:r>
            <a:r>
              <a:rPr lang="ro-RO" dirty="0"/>
              <a:t>(studii secundar profesionale, medii de specialitate, superioare, masterat, doctorat, recalificare): </a:t>
            </a:r>
          </a:p>
          <a:p>
            <a:pPr lvl="1"/>
            <a:r>
              <a:rPr lang="ro-RO" dirty="0"/>
              <a:t>să fie indicat DA, iar pentru Serie, Numărul actului de studiu, Data Hotărârii Comisiei de examinare să nu fie indicat nimic! chiar </a:t>
            </a:r>
            <a:r>
              <a:rPr lang="ro-RO" dirty="0" err="1"/>
              <a:t>şi</a:t>
            </a:r>
            <a:r>
              <a:rPr lang="ro-RO" dirty="0"/>
              <a:t> nici Profilul, Domeniul să nu fie!</a:t>
            </a:r>
          </a:p>
          <a:p>
            <a:pPr lvl="1"/>
            <a:r>
              <a:rPr lang="ro-RO" dirty="0"/>
              <a:t>să fie indicat NU, pe când Profilul, Specialitatea, Domeniul, Titlu să se </a:t>
            </a:r>
            <a:r>
              <a:rPr lang="ro-RO" dirty="0" err="1"/>
              <a:t>menţioneze</a:t>
            </a:r>
            <a:r>
              <a:rPr lang="ro-RO" dirty="0"/>
              <a:t>!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55595576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_2SEEDS">
      <a:dk1>
        <a:srgbClr val="000000"/>
      </a:dk1>
      <a:lt1>
        <a:srgbClr val="FFFFFF"/>
      </a:lt1>
      <a:dk2>
        <a:srgbClr val="243A41"/>
      </a:dk2>
      <a:lt2>
        <a:srgbClr val="E2E8E8"/>
      </a:lt2>
      <a:accent1>
        <a:srgbClr val="EE6EA4"/>
      </a:accent1>
      <a:accent2>
        <a:srgbClr val="EB4E4E"/>
      </a:accent2>
      <a:accent3>
        <a:srgbClr val="EA8C49"/>
      </a:accent3>
      <a:accent4>
        <a:srgbClr val="36B59E"/>
      </a:accent4>
      <a:accent5>
        <a:srgbClr val="25B1DB"/>
      </a:accent5>
      <a:accent6>
        <a:srgbClr val="4E85EB"/>
      </a:accent6>
      <a:hlink>
        <a:srgbClr val="568D8D"/>
      </a:hlink>
      <a:folHlink>
        <a:srgbClr val="828282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517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Avenir Next LT Pro</vt:lpstr>
      <vt:lpstr>Calibri</vt:lpstr>
      <vt:lpstr>AccentBoxVTI</vt:lpstr>
      <vt:lpstr>Cele mai răspândite erori în SIME </vt:lpstr>
      <vt:lpstr>Cele mai răspândite erori în Meniul Instituții</vt:lpstr>
      <vt:lpstr>Cele mai răspândite erori în Meniul Elevi</vt:lpstr>
      <vt:lpstr>Cele mai răspândite erori în Meniul Personal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 mai des întâlnite erori în SIME</dc:title>
  <dc:creator>Tatiana Stahov</dc:creator>
  <cp:lastModifiedBy>Tatiana Stahov</cp:lastModifiedBy>
  <cp:revision>4</cp:revision>
  <dcterms:created xsi:type="dcterms:W3CDTF">2020-02-05T06:34:42Z</dcterms:created>
  <dcterms:modified xsi:type="dcterms:W3CDTF">2020-02-05T14:03:27Z</dcterms:modified>
</cp:coreProperties>
</file>