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ppt/theme/themeOverride12.xml" ContentType="application/vnd.openxmlformats-officedocument.themeOverride+xml"/>
  <Override PartName="/ppt/theme/themeOverride13.xml" ContentType="application/vnd.openxmlformats-officedocument.themeOverride+xml"/>
  <Override PartName="/ppt/theme/themeOverride14.xml" ContentType="application/vnd.openxmlformats-officedocument.themeOverride+xml"/>
  <Override PartName="/ppt/theme/themeOverride15.xml" ContentType="application/vnd.openxmlformats-officedocument.themeOverride+xml"/>
  <Override PartName="/ppt/theme/themeOverride16.xml" ContentType="application/vnd.openxmlformats-officedocument.themeOverride+xml"/>
  <Override PartName="/ppt/theme/themeOverride17.xml" ContentType="application/vnd.openxmlformats-officedocument.themeOverride+xml"/>
  <Override PartName="/ppt/theme/themeOverride18.xml" ContentType="application/vnd.openxmlformats-officedocument.themeOverride+xml"/>
  <Override PartName="/ppt/theme/themeOverride19.xml" ContentType="application/vnd.openxmlformats-officedocument.themeOverride+xml"/>
  <Override PartName="/ppt/theme/themeOverride20.xml" ContentType="application/vnd.openxmlformats-officedocument.themeOverride+xml"/>
  <Override PartName="/ppt/theme/themeOverride21.xml" ContentType="application/vnd.openxmlformats-officedocument.themeOverride+xml"/>
  <Override PartName="/ppt/theme/themeOverride22.xml" ContentType="application/vnd.openxmlformats-officedocument.themeOverride+xml"/>
  <Override PartName="/ppt/theme/themeOverride23.xml" ContentType="application/vnd.openxmlformats-officedocument.themeOverride+xml"/>
  <Override PartName="/ppt/theme/themeOverride24.xml" ContentType="application/vnd.openxmlformats-officedocument.themeOverride+xml"/>
  <Override PartName="/ppt/theme/themeOverride25.xml" ContentType="application/vnd.openxmlformats-officedocument.themeOverride+xml"/>
  <Override PartName="/ppt/theme/themeOverride26.xml" ContentType="application/vnd.openxmlformats-officedocument.themeOverride+xml"/>
  <Override PartName="/ppt/theme/themeOverride27.xml" ContentType="application/vnd.openxmlformats-officedocument.themeOverride+xml"/>
  <Override PartName="/ppt/theme/themeOverride28.xml" ContentType="application/vnd.openxmlformats-officedocument.themeOverride+xml"/>
  <Override PartName="/ppt/theme/themeOverride29.xml" ContentType="application/vnd.openxmlformats-officedocument.themeOverride+xml"/>
  <Override PartName="/ppt/theme/themeOverride30.xml" ContentType="application/vnd.openxmlformats-officedocument.themeOverride+xml"/>
  <Override PartName="/ppt/theme/themeOverride31.xml" ContentType="application/vnd.openxmlformats-officedocument.themeOverride+xml"/>
  <Override PartName="/ppt/theme/themeOverride32.xml" ContentType="application/vnd.openxmlformats-officedocument.themeOverr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heme/themeOverride33.xml" ContentType="application/vnd.openxmlformats-officedocument.themeOverride+xml"/>
  <Override PartName="/ppt/theme/themeOverride34.xml" ContentType="application/vnd.openxmlformats-officedocument.themeOverride+xml"/>
  <Override PartName="/ppt/theme/themeOverride35.xml" ContentType="application/vnd.openxmlformats-officedocument.themeOverride+xml"/>
  <Override PartName="/ppt/theme/themeOverride36.xml" ContentType="application/vnd.openxmlformats-officedocument.themeOverride+xml"/>
  <Override PartName="/ppt/theme/themeOverride37.xml" ContentType="application/vnd.openxmlformats-officedocument.themeOverride+xml"/>
  <Override PartName="/ppt/theme/themeOverride38.xml" ContentType="application/vnd.openxmlformats-officedocument.themeOverride+xml"/>
  <Override PartName="/ppt/theme/themeOverride39.xml" ContentType="application/vnd.openxmlformats-officedocument.themeOverride+xml"/>
  <Override PartName="/ppt/theme/themeOverride40.xml" ContentType="application/vnd.openxmlformats-officedocument.themeOverride+xml"/>
  <Override PartName="/ppt/theme/themeOverride41.xml" ContentType="application/vnd.openxmlformats-officedocument.themeOverride+xml"/>
  <Override PartName="/ppt/theme/themeOverride42.xml" ContentType="application/vnd.openxmlformats-officedocument.themeOverride+xml"/>
  <Override PartName="/ppt/theme/themeOverride43.xml" ContentType="application/vnd.openxmlformats-officedocument.themeOverride+xml"/>
  <Override PartName="/ppt/theme/themeOverride44.xml" ContentType="application/vnd.openxmlformats-officedocument.themeOverride+xml"/>
  <Override PartName="/ppt/theme/themeOverride45.xml" ContentType="application/vnd.openxmlformats-officedocument.themeOverride+xml"/>
  <Override PartName="/ppt/theme/themeOverride46.xml" ContentType="application/vnd.openxmlformats-officedocument.themeOverride+xml"/>
  <Override PartName="/ppt/theme/themeOverride47.xml" ContentType="application/vnd.openxmlformats-officedocument.themeOverride+xml"/>
  <Override PartName="/ppt/theme/themeOverride48.xml" ContentType="application/vnd.openxmlformats-officedocument.themeOverride+xml"/>
  <Override PartName="/ppt/theme/themeOverride49.xml" ContentType="application/vnd.openxmlformats-officedocument.themeOverride+xml"/>
  <Override PartName="/ppt/theme/themeOverride50.xml" ContentType="application/vnd.openxmlformats-officedocument.themeOverride+xml"/>
  <Override PartName="/ppt/theme/themeOverride51.xml" ContentType="application/vnd.openxmlformats-officedocument.themeOverride+xml"/>
  <Override PartName="/ppt/theme/themeOverride52.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322" r:id="rId3"/>
    <p:sldId id="264" r:id="rId4"/>
    <p:sldId id="258" r:id="rId5"/>
    <p:sldId id="260" r:id="rId6"/>
    <p:sldId id="265" r:id="rId7"/>
    <p:sldId id="279" r:id="rId8"/>
    <p:sldId id="319" r:id="rId9"/>
    <p:sldId id="267" r:id="rId10"/>
    <p:sldId id="268" r:id="rId11"/>
    <p:sldId id="269" r:id="rId12"/>
    <p:sldId id="270" r:id="rId13"/>
    <p:sldId id="271" r:id="rId14"/>
    <p:sldId id="272" r:id="rId15"/>
    <p:sldId id="273" r:id="rId16"/>
    <p:sldId id="274" r:id="rId17"/>
    <p:sldId id="275" r:id="rId18"/>
    <p:sldId id="276" r:id="rId19"/>
    <p:sldId id="277" r:id="rId20"/>
    <p:sldId id="320" r:id="rId21"/>
    <p:sldId id="278" r:id="rId22"/>
    <p:sldId id="280" r:id="rId23"/>
    <p:sldId id="281" r:id="rId24"/>
    <p:sldId id="282" r:id="rId25"/>
    <p:sldId id="283" r:id="rId26"/>
    <p:sldId id="284" r:id="rId27"/>
    <p:sldId id="285" r:id="rId28"/>
    <p:sldId id="286" r:id="rId29"/>
    <p:sldId id="287" r:id="rId30"/>
    <p:sldId id="288" r:id="rId31"/>
    <p:sldId id="289" r:id="rId32"/>
    <p:sldId id="290" r:id="rId33"/>
    <p:sldId id="291" r:id="rId34"/>
    <p:sldId id="292" r:id="rId35"/>
    <p:sldId id="293" r:id="rId36"/>
    <p:sldId id="294" r:id="rId37"/>
    <p:sldId id="295" r:id="rId38"/>
    <p:sldId id="296" r:id="rId39"/>
    <p:sldId id="297" r:id="rId40"/>
    <p:sldId id="299" r:id="rId41"/>
    <p:sldId id="300" r:id="rId42"/>
    <p:sldId id="301" r:id="rId43"/>
    <p:sldId id="302" r:id="rId44"/>
    <p:sldId id="303" r:id="rId45"/>
    <p:sldId id="304" r:id="rId46"/>
    <p:sldId id="308" r:id="rId47"/>
    <p:sldId id="306" r:id="rId48"/>
    <p:sldId id="307" r:id="rId49"/>
    <p:sldId id="309" r:id="rId50"/>
    <p:sldId id="305" r:id="rId51"/>
    <p:sldId id="310" r:id="rId52"/>
    <p:sldId id="311" r:id="rId53"/>
    <p:sldId id="312" r:id="rId54"/>
    <p:sldId id="313" r:id="rId55"/>
    <p:sldId id="315" r:id="rId56"/>
    <p:sldId id="316" r:id="rId57"/>
    <p:sldId id="317" r:id="rId58"/>
    <p:sldId id="318" r:id="rId59"/>
    <p:sldId id="321" r:id="rId6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83C90"/>
    <a:srgbClr val="7C5077"/>
    <a:srgbClr val="5387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38" autoAdjust="0"/>
    <p:restoredTop sz="94660"/>
  </p:normalViewPr>
  <p:slideViewPr>
    <p:cSldViewPr snapToGrid="0">
      <p:cViewPr varScale="1">
        <p:scale>
          <a:sx n="114" d="100"/>
          <a:sy n="114" d="100"/>
        </p:scale>
        <p:origin x="480"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4" Type="http://schemas.openxmlformats.org/officeDocument/2006/relationships/slide" Target="slides/slide3.xml"/><Relationship Id="rId9" Type="http://schemas.openxmlformats.org/officeDocument/2006/relationships/slide" Target="slides/slide8.xml"/></Relationships>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2850152-77FA-4F0A-8723-24460D25A3C2}" type="doc">
      <dgm:prSet loTypeId="urn:microsoft.com/office/officeart/2005/8/layout/lProcess2" loCatId="list" qsTypeId="urn:microsoft.com/office/officeart/2005/8/quickstyle/simple5" qsCatId="simple" csTypeId="urn:microsoft.com/office/officeart/2005/8/colors/accent1_3" csCatId="accent1" phldr="1"/>
      <dgm:spPr/>
      <dgm:t>
        <a:bodyPr/>
        <a:lstStyle/>
        <a:p>
          <a:endParaRPr lang="en-US"/>
        </a:p>
      </dgm:t>
    </dgm:pt>
    <dgm:pt modelId="{4CE45270-C619-4354-90E9-6DD6F859911A}">
      <dgm:prSet/>
      <dgm:spPr/>
      <dgm:t>
        <a:bodyPr/>
        <a:lstStyle/>
        <a:p>
          <a:pPr rtl="0"/>
          <a:r>
            <a:rPr lang="en-US" b="1" dirty="0">
              <a:latin typeface="Cambria" panose="02040503050406030204" pitchFamily="18" charset="0"/>
            </a:rPr>
            <a:t>Administrator </a:t>
          </a:r>
          <a:r>
            <a:rPr lang="en-US" b="1" dirty="0" err="1">
              <a:latin typeface="Cambria" panose="02040503050406030204" pitchFamily="18" charset="0"/>
            </a:rPr>
            <a:t>Național</a:t>
          </a:r>
          <a:r>
            <a:rPr lang="en-US" b="1" dirty="0">
              <a:latin typeface="Cambria" panose="02040503050406030204" pitchFamily="18" charset="0"/>
            </a:rPr>
            <a:t>, </a:t>
          </a:r>
          <a:r>
            <a:rPr lang="en-US" b="1" dirty="0" err="1">
              <a:latin typeface="Cambria" panose="02040503050406030204" pitchFamily="18" charset="0"/>
            </a:rPr>
            <a:t>Raional,Instituție</a:t>
          </a:r>
          <a:endParaRPr lang="en-US" b="1" dirty="0">
            <a:latin typeface="Cambria" panose="02040503050406030204" pitchFamily="18" charset="0"/>
          </a:endParaRPr>
        </a:p>
      </dgm:t>
    </dgm:pt>
    <dgm:pt modelId="{6A7E7E11-C51D-4E38-BCA2-7C3BEE0AF697}" type="parTrans" cxnId="{6730E4A9-739B-4D92-A499-C41236F856C9}">
      <dgm:prSet/>
      <dgm:spPr/>
      <dgm:t>
        <a:bodyPr/>
        <a:lstStyle/>
        <a:p>
          <a:endParaRPr lang="en-US"/>
        </a:p>
      </dgm:t>
    </dgm:pt>
    <dgm:pt modelId="{6FF76173-07D7-401D-9713-C95B8634062F}" type="sibTrans" cxnId="{6730E4A9-739B-4D92-A499-C41236F856C9}">
      <dgm:prSet/>
      <dgm:spPr/>
      <dgm:t>
        <a:bodyPr/>
        <a:lstStyle/>
        <a:p>
          <a:endParaRPr lang="en-US"/>
        </a:p>
      </dgm:t>
    </dgm:pt>
    <dgm:pt modelId="{D5E7A037-3D34-4DB7-833C-4271837663A2}">
      <dgm:prSet/>
      <dgm:spPr/>
      <dgm:t>
        <a:bodyPr/>
        <a:lstStyle/>
        <a:p>
          <a:pPr rtl="0"/>
          <a:r>
            <a:rPr lang="en-US" b="1" dirty="0" err="1">
              <a:latin typeface="Cambria" panose="02040503050406030204" pitchFamily="18" charset="0"/>
            </a:rPr>
            <a:t>Analist</a:t>
          </a:r>
          <a:r>
            <a:rPr lang="en-US" b="1" dirty="0">
              <a:latin typeface="Cambria" panose="02040503050406030204" pitchFamily="18" charset="0"/>
            </a:rPr>
            <a:t> </a:t>
          </a:r>
          <a:r>
            <a:rPr lang="en-US" b="1" dirty="0" err="1">
              <a:latin typeface="Cambria" panose="02040503050406030204" pitchFamily="18" charset="0"/>
            </a:rPr>
            <a:t>Național</a:t>
          </a:r>
          <a:r>
            <a:rPr lang="en-US" b="1" dirty="0">
              <a:latin typeface="Cambria" panose="02040503050406030204" pitchFamily="18" charset="0"/>
            </a:rPr>
            <a:t>, </a:t>
          </a:r>
          <a:r>
            <a:rPr lang="en-US" b="1" dirty="0" err="1">
              <a:latin typeface="Cambria" panose="02040503050406030204" pitchFamily="18" charset="0"/>
            </a:rPr>
            <a:t>Raional</a:t>
          </a:r>
          <a:r>
            <a:rPr lang="en-US" b="1" dirty="0">
              <a:latin typeface="Cambria" panose="02040503050406030204" pitchFamily="18" charset="0"/>
            </a:rPr>
            <a:t>, </a:t>
          </a:r>
          <a:r>
            <a:rPr lang="en-US" b="1" dirty="0" err="1">
              <a:latin typeface="Cambria" panose="02040503050406030204" pitchFamily="18" charset="0"/>
            </a:rPr>
            <a:t>Instituție</a:t>
          </a:r>
          <a:endParaRPr lang="en-US" b="1" dirty="0">
            <a:latin typeface="Cambria" panose="02040503050406030204" pitchFamily="18" charset="0"/>
          </a:endParaRPr>
        </a:p>
      </dgm:t>
    </dgm:pt>
    <dgm:pt modelId="{4EC02FD4-B4A6-4BE3-B27D-9754D71E2462}" type="parTrans" cxnId="{E4D99132-F58B-4975-BE9B-6FCE211465C9}">
      <dgm:prSet/>
      <dgm:spPr/>
      <dgm:t>
        <a:bodyPr/>
        <a:lstStyle/>
        <a:p>
          <a:endParaRPr lang="en-US"/>
        </a:p>
      </dgm:t>
    </dgm:pt>
    <dgm:pt modelId="{CE1FE4D8-D47F-43D1-B24D-B8A0DA777EE4}" type="sibTrans" cxnId="{E4D99132-F58B-4975-BE9B-6FCE211465C9}">
      <dgm:prSet/>
      <dgm:spPr/>
      <dgm:t>
        <a:bodyPr/>
        <a:lstStyle/>
        <a:p>
          <a:endParaRPr lang="en-US"/>
        </a:p>
      </dgm:t>
    </dgm:pt>
    <dgm:pt modelId="{7093ED35-D041-440C-BD57-F375F3C272DB}">
      <dgm:prSet/>
      <dgm:spPr/>
      <dgm:t>
        <a:bodyPr/>
        <a:lstStyle/>
        <a:p>
          <a:pPr rtl="0"/>
          <a:r>
            <a:rPr lang="en-US" dirty="0" err="1">
              <a:latin typeface="Cambria" panose="02040503050406030204" pitchFamily="18" charset="0"/>
            </a:rPr>
            <a:t>Gestionarea</a:t>
          </a:r>
          <a:r>
            <a:rPr lang="en-US" dirty="0">
              <a:latin typeface="Cambria" panose="02040503050406030204" pitchFamily="18" charset="0"/>
            </a:rPr>
            <a:t> </a:t>
          </a:r>
          <a:r>
            <a:rPr lang="en-US" dirty="0" err="1">
              <a:latin typeface="Cambria" panose="02040503050406030204" pitchFamily="18" charset="0"/>
            </a:rPr>
            <a:t>utilizatorilor</a:t>
          </a:r>
          <a:endParaRPr lang="en-US" dirty="0">
            <a:latin typeface="Cambria" panose="02040503050406030204" pitchFamily="18" charset="0"/>
          </a:endParaRPr>
        </a:p>
      </dgm:t>
    </dgm:pt>
    <dgm:pt modelId="{B40AECF8-4324-442A-AF4C-532CBE31C56D}" type="parTrans" cxnId="{64539EC8-8DDA-44B0-B7FD-5C6AAA0BA019}">
      <dgm:prSet/>
      <dgm:spPr/>
      <dgm:t>
        <a:bodyPr/>
        <a:lstStyle/>
        <a:p>
          <a:endParaRPr lang="en-US"/>
        </a:p>
      </dgm:t>
    </dgm:pt>
    <dgm:pt modelId="{06EA60F6-232E-4880-BD35-6E00E70B6187}" type="sibTrans" cxnId="{64539EC8-8DDA-44B0-B7FD-5C6AAA0BA019}">
      <dgm:prSet/>
      <dgm:spPr/>
      <dgm:t>
        <a:bodyPr/>
        <a:lstStyle/>
        <a:p>
          <a:endParaRPr lang="en-US"/>
        </a:p>
      </dgm:t>
    </dgm:pt>
    <dgm:pt modelId="{F3786FC6-32CB-46F4-88BE-A7435DAC588C}">
      <dgm:prSet/>
      <dgm:spPr/>
      <dgm:t>
        <a:bodyPr/>
        <a:lstStyle/>
        <a:p>
          <a:pPr rtl="0"/>
          <a:r>
            <a:rPr lang="ro-MD" dirty="0">
              <a:latin typeface="Cambria" panose="02040503050406030204" pitchFamily="18" charset="0"/>
            </a:rPr>
            <a:t>Edi</a:t>
          </a:r>
          <a:r>
            <a:rPr lang="en-US" dirty="0" err="1">
              <a:latin typeface="Cambria" panose="02040503050406030204" pitchFamily="18" charset="0"/>
            </a:rPr>
            <a:t>tarea</a:t>
          </a:r>
          <a:r>
            <a:rPr lang="en-US" dirty="0">
              <a:latin typeface="Cambria" panose="02040503050406030204" pitchFamily="18" charset="0"/>
            </a:rPr>
            <a:t> </a:t>
          </a:r>
          <a:r>
            <a:rPr lang="en-US" dirty="0" err="1">
              <a:latin typeface="Cambria" panose="02040503050406030204" pitchFamily="18" charset="0"/>
            </a:rPr>
            <a:t>datelor</a:t>
          </a:r>
          <a:r>
            <a:rPr lang="en-US" dirty="0">
              <a:latin typeface="Cambria" panose="02040503050406030204" pitchFamily="18" charset="0"/>
            </a:rPr>
            <a:t> </a:t>
          </a:r>
          <a:r>
            <a:rPr lang="en-US" dirty="0" err="1">
              <a:latin typeface="Cambria" panose="02040503050406030204" pitchFamily="18" charset="0"/>
            </a:rPr>
            <a:t>institu</a:t>
          </a:r>
          <a:r>
            <a:rPr lang="ro-MD" dirty="0">
              <a:latin typeface="Cambria" panose="02040503050406030204" pitchFamily="18" charset="0"/>
            </a:rPr>
            <a:t>ției</a:t>
          </a:r>
          <a:endParaRPr lang="en-US" dirty="0">
            <a:latin typeface="Cambria" panose="02040503050406030204" pitchFamily="18" charset="0"/>
          </a:endParaRPr>
        </a:p>
      </dgm:t>
    </dgm:pt>
    <dgm:pt modelId="{C7687555-71FF-404E-B3C6-6A7FAA264131}" type="parTrans" cxnId="{25E7DF2F-A62D-4FAF-B543-FACDA09943BB}">
      <dgm:prSet/>
      <dgm:spPr/>
      <dgm:t>
        <a:bodyPr/>
        <a:lstStyle/>
        <a:p>
          <a:endParaRPr lang="en-US"/>
        </a:p>
      </dgm:t>
    </dgm:pt>
    <dgm:pt modelId="{7A632C35-138C-4B08-B79E-398B7AFB11B6}" type="sibTrans" cxnId="{25E7DF2F-A62D-4FAF-B543-FACDA09943BB}">
      <dgm:prSet/>
      <dgm:spPr/>
      <dgm:t>
        <a:bodyPr/>
        <a:lstStyle/>
        <a:p>
          <a:endParaRPr lang="en-US"/>
        </a:p>
      </dgm:t>
    </dgm:pt>
    <dgm:pt modelId="{5A4B1AFE-3F3A-4F4C-9AC1-84E1A73A1FBA}">
      <dgm:prSet/>
      <dgm:spPr/>
      <dgm:t>
        <a:bodyPr/>
        <a:lstStyle/>
        <a:p>
          <a:pPr rtl="0"/>
          <a:r>
            <a:rPr lang="ro-MD" dirty="0">
              <a:latin typeface="Cambria" panose="02040503050406030204" pitchFamily="18" charset="0"/>
            </a:rPr>
            <a:t>Edi</a:t>
          </a:r>
          <a:r>
            <a:rPr lang="en-US" dirty="0" err="1">
              <a:latin typeface="Cambria" panose="02040503050406030204" pitchFamily="18" charset="0"/>
            </a:rPr>
            <a:t>tarea</a:t>
          </a:r>
          <a:r>
            <a:rPr lang="en-US" dirty="0">
              <a:latin typeface="Cambria" panose="02040503050406030204" pitchFamily="18" charset="0"/>
            </a:rPr>
            <a:t> </a:t>
          </a:r>
          <a:r>
            <a:rPr lang="en-US" dirty="0" err="1">
              <a:latin typeface="Cambria" panose="02040503050406030204" pitchFamily="18" charset="0"/>
            </a:rPr>
            <a:t>datelor</a:t>
          </a:r>
          <a:r>
            <a:rPr lang="en-US" dirty="0">
              <a:latin typeface="Cambria" panose="02040503050406030204" pitchFamily="18" charset="0"/>
            </a:rPr>
            <a:t> </a:t>
          </a:r>
          <a:r>
            <a:rPr lang="ro-MD" dirty="0">
              <a:latin typeface="Cambria" panose="02040503050406030204" pitchFamily="18" charset="0"/>
            </a:rPr>
            <a:t>angajaților</a:t>
          </a:r>
          <a:endParaRPr lang="en-US" dirty="0">
            <a:latin typeface="Cambria" panose="02040503050406030204" pitchFamily="18" charset="0"/>
          </a:endParaRPr>
        </a:p>
      </dgm:t>
    </dgm:pt>
    <dgm:pt modelId="{1D54196C-5BE8-4C00-858A-BED66C30BC24}" type="parTrans" cxnId="{F2851094-4CAA-4BC7-A4B9-01F689A6B085}">
      <dgm:prSet/>
      <dgm:spPr/>
      <dgm:t>
        <a:bodyPr/>
        <a:lstStyle/>
        <a:p>
          <a:endParaRPr lang="en-US"/>
        </a:p>
      </dgm:t>
    </dgm:pt>
    <dgm:pt modelId="{2237C2ED-8198-46B6-984E-EF7ADE2306AC}" type="sibTrans" cxnId="{F2851094-4CAA-4BC7-A4B9-01F689A6B085}">
      <dgm:prSet/>
      <dgm:spPr/>
      <dgm:t>
        <a:bodyPr/>
        <a:lstStyle/>
        <a:p>
          <a:endParaRPr lang="en-US"/>
        </a:p>
      </dgm:t>
    </dgm:pt>
    <dgm:pt modelId="{8F128F27-BA1B-447B-826F-1C544BB8F0A7}">
      <dgm:prSet/>
      <dgm:spPr/>
      <dgm:t>
        <a:bodyPr/>
        <a:lstStyle/>
        <a:p>
          <a:pPr rtl="0"/>
          <a:r>
            <a:rPr lang="ro-MD" dirty="0">
              <a:latin typeface="Cambria" panose="02040503050406030204" pitchFamily="18" charset="0"/>
            </a:rPr>
            <a:t>Edi</a:t>
          </a:r>
          <a:r>
            <a:rPr lang="en-US" dirty="0" err="1">
              <a:latin typeface="Cambria" panose="02040503050406030204" pitchFamily="18" charset="0"/>
            </a:rPr>
            <a:t>tarea</a:t>
          </a:r>
          <a:r>
            <a:rPr lang="en-US" dirty="0">
              <a:latin typeface="Cambria" panose="02040503050406030204" pitchFamily="18" charset="0"/>
            </a:rPr>
            <a:t> </a:t>
          </a:r>
          <a:r>
            <a:rPr lang="en-US" dirty="0" err="1">
              <a:latin typeface="Cambria" panose="02040503050406030204" pitchFamily="18" charset="0"/>
            </a:rPr>
            <a:t>datelor</a:t>
          </a:r>
          <a:r>
            <a:rPr lang="en-US" dirty="0">
              <a:latin typeface="Cambria" panose="02040503050406030204" pitchFamily="18" charset="0"/>
            </a:rPr>
            <a:t> </a:t>
          </a:r>
          <a:r>
            <a:rPr lang="ro-MD" dirty="0">
              <a:latin typeface="Cambria" panose="02040503050406030204" pitchFamily="18" charset="0"/>
            </a:rPr>
            <a:t>elevilor</a:t>
          </a:r>
          <a:endParaRPr lang="en-US" dirty="0">
            <a:latin typeface="Cambria" panose="02040503050406030204" pitchFamily="18" charset="0"/>
          </a:endParaRPr>
        </a:p>
      </dgm:t>
    </dgm:pt>
    <dgm:pt modelId="{48054CB8-A611-475D-8493-C7239978C2E9}" type="parTrans" cxnId="{CC856EDE-9533-4763-8633-D37E590F2F44}">
      <dgm:prSet/>
      <dgm:spPr/>
      <dgm:t>
        <a:bodyPr/>
        <a:lstStyle/>
        <a:p>
          <a:endParaRPr lang="en-US"/>
        </a:p>
      </dgm:t>
    </dgm:pt>
    <dgm:pt modelId="{30E66140-DFFB-4197-B45B-D0FD173B2440}" type="sibTrans" cxnId="{CC856EDE-9533-4763-8633-D37E590F2F44}">
      <dgm:prSet/>
      <dgm:spPr/>
      <dgm:t>
        <a:bodyPr/>
        <a:lstStyle/>
        <a:p>
          <a:endParaRPr lang="en-US"/>
        </a:p>
      </dgm:t>
    </dgm:pt>
    <dgm:pt modelId="{47B3B6D6-8385-4FC7-88DC-71DB40211B35}">
      <dgm:prSet/>
      <dgm:spPr/>
      <dgm:t>
        <a:bodyPr/>
        <a:lstStyle/>
        <a:p>
          <a:pPr rtl="0"/>
          <a:r>
            <a:rPr lang="ro-MD" dirty="0">
              <a:latin typeface="Cambria" panose="02040503050406030204" pitchFamily="18" charset="0"/>
            </a:rPr>
            <a:t>Vizualizarea rapoartelor</a:t>
          </a:r>
          <a:endParaRPr lang="en-US" dirty="0">
            <a:latin typeface="Cambria" panose="02040503050406030204" pitchFamily="18" charset="0"/>
          </a:endParaRPr>
        </a:p>
      </dgm:t>
    </dgm:pt>
    <dgm:pt modelId="{8D8501B8-E764-435A-A102-16797A33CB80}" type="parTrans" cxnId="{90CF6978-60AF-42DB-AFDD-032C6D56BA1C}">
      <dgm:prSet/>
      <dgm:spPr/>
      <dgm:t>
        <a:bodyPr/>
        <a:lstStyle/>
        <a:p>
          <a:endParaRPr lang="en-US"/>
        </a:p>
      </dgm:t>
    </dgm:pt>
    <dgm:pt modelId="{C237DB2D-A5C7-4364-B5B8-0FB01652BEAA}" type="sibTrans" cxnId="{90CF6978-60AF-42DB-AFDD-032C6D56BA1C}">
      <dgm:prSet/>
      <dgm:spPr/>
      <dgm:t>
        <a:bodyPr/>
        <a:lstStyle/>
        <a:p>
          <a:endParaRPr lang="en-US"/>
        </a:p>
      </dgm:t>
    </dgm:pt>
    <dgm:pt modelId="{89A9D9ED-D5A3-49FB-84A2-7670C99EF09F}">
      <dgm:prSet/>
      <dgm:spPr/>
      <dgm:t>
        <a:bodyPr/>
        <a:lstStyle/>
        <a:p>
          <a:pPr rtl="0"/>
          <a:r>
            <a:rPr lang="ro-MD" dirty="0">
              <a:latin typeface="Cambria" panose="02040503050406030204" pitchFamily="18" charset="0"/>
            </a:rPr>
            <a:t>Vizualizarea rapoartelor</a:t>
          </a:r>
          <a:endParaRPr lang="en-US" dirty="0">
            <a:latin typeface="Cambria" panose="02040503050406030204" pitchFamily="18" charset="0"/>
          </a:endParaRPr>
        </a:p>
      </dgm:t>
    </dgm:pt>
    <dgm:pt modelId="{1070BE95-1B98-419E-9774-3FAEAC7C6AD5}" type="parTrans" cxnId="{CCBD159C-2EEA-440B-BCE7-E7A882360744}">
      <dgm:prSet/>
      <dgm:spPr/>
      <dgm:t>
        <a:bodyPr/>
        <a:lstStyle/>
        <a:p>
          <a:endParaRPr lang="en-US"/>
        </a:p>
      </dgm:t>
    </dgm:pt>
    <dgm:pt modelId="{E18EBBC7-0966-4AC3-88ED-53B7313A6B96}" type="sibTrans" cxnId="{CCBD159C-2EEA-440B-BCE7-E7A882360744}">
      <dgm:prSet/>
      <dgm:spPr/>
      <dgm:t>
        <a:bodyPr/>
        <a:lstStyle/>
        <a:p>
          <a:endParaRPr lang="en-US"/>
        </a:p>
      </dgm:t>
    </dgm:pt>
    <dgm:pt modelId="{99C44B90-DB0A-4E0F-9FB7-5E40A30B9116}">
      <dgm:prSet/>
      <dgm:spPr/>
      <dgm:t>
        <a:bodyPr/>
        <a:lstStyle/>
        <a:p>
          <a:pPr rtl="0"/>
          <a:r>
            <a:rPr lang="ro-MD" dirty="0">
              <a:latin typeface="Cambria" panose="02040503050406030204" pitchFamily="18" charset="0"/>
            </a:rPr>
            <a:t>Descărcarea rapoartelor</a:t>
          </a:r>
          <a:endParaRPr lang="en-US" dirty="0">
            <a:latin typeface="Cambria" panose="02040503050406030204" pitchFamily="18" charset="0"/>
          </a:endParaRPr>
        </a:p>
      </dgm:t>
    </dgm:pt>
    <dgm:pt modelId="{E82E48B3-CFC3-468F-8923-DA9AE3576622}" type="parTrans" cxnId="{DC97F005-CBBE-4EA7-930D-EE1B91E36746}">
      <dgm:prSet/>
      <dgm:spPr/>
      <dgm:t>
        <a:bodyPr/>
        <a:lstStyle/>
        <a:p>
          <a:endParaRPr lang="en-US"/>
        </a:p>
      </dgm:t>
    </dgm:pt>
    <dgm:pt modelId="{BCBFEA63-FFF8-4264-8E60-C8D0F42115CE}" type="sibTrans" cxnId="{DC97F005-CBBE-4EA7-930D-EE1B91E36746}">
      <dgm:prSet/>
      <dgm:spPr/>
      <dgm:t>
        <a:bodyPr/>
        <a:lstStyle/>
        <a:p>
          <a:endParaRPr lang="en-US"/>
        </a:p>
      </dgm:t>
    </dgm:pt>
    <dgm:pt modelId="{948CE33B-FAF0-447D-926C-28265B07BE7E}">
      <dgm:prSet/>
      <dgm:spPr/>
      <dgm:t>
        <a:bodyPr/>
        <a:lstStyle/>
        <a:p>
          <a:pPr rtl="0"/>
          <a:r>
            <a:rPr lang="en-US" b="1">
              <a:latin typeface="Cambria" panose="02040503050406030204" pitchFamily="18" charset="0"/>
            </a:rPr>
            <a:t>Diriginte de clasă</a:t>
          </a:r>
          <a:endParaRPr lang="en-US" dirty="0">
            <a:latin typeface="Cambria" panose="02040503050406030204" pitchFamily="18" charset="0"/>
          </a:endParaRPr>
        </a:p>
      </dgm:t>
    </dgm:pt>
    <dgm:pt modelId="{E943C484-0FA1-40DF-ADA1-AC8D2B7529FC}" type="parTrans" cxnId="{D55C4B7E-F949-41E3-8474-2CDE857C738E}">
      <dgm:prSet/>
      <dgm:spPr/>
      <dgm:t>
        <a:bodyPr/>
        <a:lstStyle/>
        <a:p>
          <a:endParaRPr lang="en-US"/>
        </a:p>
      </dgm:t>
    </dgm:pt>
    <dgm:pt modelId="{EF7F07A2-673B-4E65-B9FC-3B1AD1C380E4}" type="sibTrans" cxnId="{D55C4B7E-F949-41E3-8474-2CDE857C738E}">
      <dgm:prSet/>
      <dgm:spPr/>
      <dgm:t>
        <a:bodyPr/>
        <a:lstStyle/>
        <a:p>
          <a:endParaRPr lang="en-US"/>
        </a:p>
      </dgm:t>
    </dgm:pt>
    <dgm:pt modelId="{FBB48B99-66C3-46AA-9050-070AFF971E5D}">
      <dgm:prSet/>
      <dgm:spPr/>
      <dgm:t>
        <a:bodyPr/>
        <a:lstStyle/>
        <a:p>
          <a:pPr rtl="0"/>
          <a:r>
            <a:rPr lang="ro-MD" dirty="0">
              <a:latin typeface="Cambria" panose="02040503050406030204" pitchFamily="18" charset="0"/>
            </a:rPr>
            <a:t>Edi</a:t>
          </a:r>
          <a:r>
            <a:rPr lang="en-US" dirty="0" err="1">
              <a:latin typeface="Cambria" panose="02040503050406030204" pitchFamily="18" charset="0"/>
            </a:rPr>
            <a:t>tarea</a:t>
          </a:r>
          <a:r>
            <a:rPr lang="en-US" dirty="0">
              <a:latin typeface="Cambria" panose="02040503050406030204" pitchFamily="18" charset="0"/>
            </a:rPr>
            <a:t> </a:t>
          </a:r>
          <a:r>
            <a:rPr lang="en-US" dirty="0" err="1">
              <a:latin typeface="Cambria" panose="02040503050406030204" pitchFamily="18" charset="0"/>
            </a:rPr>
            <a:t>datelor</a:t>
          </a:r>
          <a:r>
            <a:rPr lang="en-US" dirty="0">
              <a:latin typeface="Cambria" panose="02040503050406030204" pitchFamily="18" charset="0"/>
            </a:rPr>
            <a:t> </a:t>
          </a:r>
          <a:r>
            <a:rPr lang="ro-MD" dirty="0">
              <a:latin typeface="Cambria" panose="02040503050406030204" pitchFamily="18" charset="0"/>
            </a:rPr>
            <a:t>elevilor</a:t>
          </a:r>
          <a:endParaRPr lang="en-US" dirty="0">
            <a:latin typeface="Cambria" panose="02040503050406030204" pitchFamily="18" charset="0"/>
          </a:endParaRPr>
        </a:p>
      </dgm:t>
    </dgm:pt>
    <dgm:pt modelId="{A5BB7501-A2CC-4B87-8ACD-FA30BD678059}" type="parTrans" cxnId="{70395F01-6155-40ED-AF03-B302FA3B3311}">
      <dgm:prSet/>
      <dgm:spPr/>
      <dgm:t>
        <a:bodyPr/>
        <a:lstStyle/>
        <a:p>
          <a:endParaRPr lang="en-US"/>
        </a:p>
      </dgm:t>
    </dgm:pt>
    <dgm:pt modelId="{4E0B936A-F8F9-4E66-A752-F8DA09578BAB}" type="sibTrans" cxnId="{70395F01-6155-40ED-AF03-B302FA3B3311}">
      <dgm:prSet/>
      <dgm:spPr/>
      <dgm:t>
        <a:bodyPr/>
        <a:lstStyle/>
        <a:p>
          <a:endParaRPr lang="en-US"/>
        </a:p>
      </dgm:t>
    </dgm:pt>
    <dgm:pt modelId="{A7136BF0-4957-4E1E-B4CE-DFEECEE6392A}">
      <dgm:prSet/>
      <dgm:spPr/>
      <dgm:t>
        <a:bodyPr/>
        <a:lstStyle/>
        <a:p>
          <a:pPr rtl="0"/>
          <a:r>
            <a:rPr lang="ro-MD" dirty="0">
              <a:latin typeface="Cambria" panose="02040503050406030204" pitchFamily="18" charset="0"/>
            </a:rPr>
            <a:t>Transferul elevilor</a:t>
          </a:r>
          <a:endParaRPr lang="en-US" dirty="0">
            <a:latin typeface="Cambria" panose="02040503050406030204" pitchFamily="18" charset="0"/>
          </a:endParaRPr>
        </a:p>
      </dgm:t>
    </dgm:pt>
    <dgm:pt modelId="{AC2E02EA-7A20-46CF-BF5D-189F41358391}" type="parTrans" cxnId="{C64B3ABF-05D0-442C-ADC1-873FC8733F36}">
      <dgm:prSet/>
      <dgm:spPr/>
      <dgm:t>
        <a:bodyPr/>
        <a:lstStyle/>
        <a:p>
          <a:endParaRPr lang="en-US"/>
        </a:p>
      </dgm:t>
    </dgm:pt>
    <dgm:pt modelId="{924D3BC3-604F-4A3B-ABAA-C0564847A350}" type="sibTrans" cxnId="{C64B3ABF-05D0-442C-ADC1-873FC8733F36}">
      <dgm:prSet/>
      <dgm:spPr/>
      <dgm:t>
        <a:bodyPr/>
        <a:lstStyle/>
        <a:p>
          <a:endParaRPr lang="en-US"/>
        </a:p>
      </dgm:t>
    </dgm:pt>
    <dgm:pt modelId="{8D49B3CB-1885-4471-94E7-B132DCC6E0D7}">
      <dgm:prSet/>
      <dgm:spPr/>
      <dgm:t>
        <a:bodyPr/>
        <a:lstStyle/>
        <a:p>
          <a:pPr rtl="0"/>
          <a:r>
            <a:rPr lang="ro-MD" dirty="0">
              <a:latin typeface="Cambria" panose="02040503050406030204" pitchFamily="18" charset="0"/>
            </a:rPr>
            <a:t>Vizualizarea rapoartelor</a:t>
          </a:r>
          <a:endParaRPr lang="en-US" dirty="0">
            <a:latin typeface="Cambria" panose="02040503050406030204" pitchFamily="18" charset="0"/>
          </a:endParaRPr>
        </a:p>
      </dgm:t>
    </dgm:pt>
    <dgm:pt modelId="{3F22C2C6-2CF0-46C5-9DF6-8EA16313661F}" type="parTrans" cxnId="{302A7093-8CA6-4C00-88AF-4589FDE0717B}">
      <dgm:prSet/>
      <dgm:spPr/>
      <dgm:t>
        <a:bodyPr/>
        <a:lstStyle/>
        <a:p>
          <a:endParaRPr lang="en-US"/>
        </a:p>
      </dgm:t>
    </dgm:pt>
    <dgm:pt modelId="{2326967D-BF4E-4AE1-8EA2-7DA60559265C}" type="sibTrans" cxnId="{302A7093-8CA6-4C00-88AF-4589FDE0717B}">
      <dgm:prSet/>
      <dgm:spPr/>
      <dgm:t>
        <a:bodyPr/>
        <a:lstStyle/>
        <a:p>
          <a:endParaRPr lang="en-US"/>
        </a:p>
      </dgm:t>
    </dgm:pt>
    <dgm:pt modelId="{B7F7D190-2F5A-48DB-9F84-631747EB5CED}" type="pres">
      <dgm:prSet presAssocID="{82850152-77FA-4F0A-8723-24460D25A3C2}" presName="theList" presStyleCnt="0">
        <dgm:presLayoutVars>
          <dgm:dir/>
          <dgm:animLvl val="lvl"/>
          <dgm:resizeHandles val="exact"/>
        </dgm:presLayoutVars>
      </dgm:prSet>
      <dgm:spPr/>
    </dgm:pt>
    <dgm:pt modelId="{8CDF685B-D63D-423F-BE19-C800131C91B8}" type="pres">
      <dgm:prSet presAssocID="{4CE45270-C619-4354-90E9-6DD6F859911A}" presName="compNode" presStyleCnt="0"/>
      <dgm:spPr/>
    </dgm:pt>
    <dgm:pt modelId="{A942AE95-7DA1-4CF6-AEB1-83FDF6B4273C}" type="pres">
      <dgm:prSet presAssocID="{4CE45270-C619-4354-90E9-6DD6F859911A}" presName="aNode" presStyleLbl="bgShp" presStyleIdx="0" presStyleCnt="3"/>
      <dgm:spPr/>
    </dgm:pt>
    <dgm:pt modelId="{DEB4BD68-CF13-4020-B1EB-C23564A9CE98}" type="pres">
      <dgm:prSet presAssocID="{4CE45270-C619-4354-90E9-6DD6F859911A}" presName="textNode" presStyleLbl="bgShp" presStyleIdx="0" presStyleCnt="3"/>
      <dgm:spPr/>
    </dgm:pt>
    <dgm:pt modelId="{4AB0EFFE-C139-4D6D-BFC6-70BCD1CBFF80}" type="pres">
      <dgm:prSet presAssocID="{4CE45270-C619-4354-90E9-6DD6F859911A}" presName="compChildNode" presStyleCnt="0"/>
      <dgm:spPr/>
    </dgm:pt>
    <dgm:pt modelId="{0A3E2E7E-7AAB-46FF-9610-DD7D7768E2EF}" type="pres">
      <dgm:prSet presAssocID="{4CE45270-C619-4354-90E9-6DD6F859911A}" presName="theInnerList" presStyleCnt="0"/>
      <dgm:spPr/>
    </dgm:pt>
    <dgm:pt modelId="{8E1F8C8F-2CDD-4613-B768-1AF6B47FCF19}" type="pres">
      <dgm:prSet presAssocID="{7093ED35-D041-440C-BD57-F375F3C272DB}" presName="childNode" presStyleLbl="node1" presStyleIdx="0" presStyleCnt="10">
        <dgm:presLayoutVars>
          <dgm:bulletEnabled val="1"/>
        </dgm:presLayoutVars>
      </dgm:prSet>
      <dgm:spPr/>
    </dgm:pt>
    <dgm:pt modelId="{63651C11-3420-4EAC-B7D0-4365C68B0013}" type="pres">
      <dgm:prSet presAssocID="{7093ED35-D041-440C-BD57-F375F3C272DB}" presName="aSpace2" presStyleCnt="0"/>
      <dgm:spPr/>
    </dgm:pt>
    <dgm:pt modelId="{CD2196F7-13CB-41C3-B17A-6126D1828D9E}" type="pres">
      <dgm:prSet presAssocID="{F3786FC6-32CB-46F4-88BE-A7435DAC588C}" presName="childNode" presStyleLbl="node1" presStyleIdx="1" presStyleCnt="10">
        <dgm:presLayoutVars>
          <dgm:bulletEnabled val="1"/>
        </dgm:presLayoutVars>
      </dgm:prSet>
      <dgm:spPr/>
    </dgm:pt>
    <dgm:pt modelId="{18E1D087-FD56-42C6-B659-40876E00996F}" type="pres">
      <dgm:prSet presAssocID="{F3786FC6-32CB-46F4-88BE-A7435DAC588C}" presName="aSpace2" presStyleCnt="0"/>
      <dgm:spPr/>
    </dgm:pt>
    <dgm:pt modelId="{40F0CF40-713D-463A-AF9C-C1EC0289E5FD}" type="pres">
      <dgm:prSet presAssocID="{5A4B1AFE-3F3A-4F4C-9AC1-84E1A73A1FBA}" presName="childNode" presStyleLbl="node1" presStyleIdx="2" presStyleCnt="10">
        <dgm:presLayoutVars>
          <dgm:bulletEnabled val="1"/>
        </dgm:presLayoutVars>
      </dgm:prSet>
      <dgm:spPr/>
    </dgm:pt>
    <dgm:pt modelId="{0DF2D74F-36CB-4D46-8CC8-9EEC3FC4C5AF}" type="pres">
      <dgm:prSet presAssocID="{5A4B1AFE-3F3A-4F4C-9AC1-84E1A73A1FBA}" presName="aSpace2" presStyleCnt="0"/>
      <dgm:spPr/>
    </dgm:pt>
    <dgm:pt modelId="{FD4162B1-91C7-412C-90BA-0F9B88BBF972}" type="pres">
      <dgm:prSet presAssocID="{8F128F27-BA1B-447B-826F-1C544BB8F0A7}" presName="childNode" presStyleLbl="node1" presStyleIdx="3" presStyleCnt="10">
        <dgm:presLayoutVars>
          <dgm:bulletEnabled val="1"/>
        </dgm:presLayoutVars>
      </dgm:prSet>
      <dgm:spPr/>
    </dgm:pt>
    <dgm:pt modelId="{A87FD6C6-544F-4167-9F0E-FF089BA106AD}" type="pres">
      <dgm:prSet presAssocID="{8F128F27-BA1B-447B-826F-1C544BB8F0A7}" presName="aSpace2" presStyleCnt="0"/>
      <dgm:spPr/>
    </dgm:pt>
    <dgm:pt modelId="{4B040149-C5B3-4FD2-B179-77ABFB94949A}" type="pres">
      <dgm:prSet presAssocID="{47B3B6D6-8385-4FC7-88DC-71DB40211B35}" presName="childNode" presStyleLbl="node1" presStyleIdx="4" presStyleCnt="10">
        <dgm:presLayoutVars>
          <dgm:bulletEnabled val="1"/>
        </dgm:presLayoutVars>
      </dgm:prSet>
      <dgm:spPr/>
    </dgm:pt>
    <dgm:pt modelId="{F502BC00-6F7D-412F-9F0F-8E380DA2D3DB}" type="pres">
      <dgm:prSet presAssocID="{4CE45270-C619-4354-90E9-6DD6F859911A}" presName="aSpace" presStyleCnt="0"/>
      <dgm:spPr/>
    </dgm:pt>
    <dgm:pt modelId="{7AE82230-D375-4D71-8EA7-48EE84A230EA}" type="pres">
      <dgm:prSet presAssocID="{D5E7A037-3D34-4DB7-833C-4271837663A2}" presName="compNode" presStyleCnt="0"/>
      <dgm:spPr/>
    </dgm:pt>
    <dgm:pt modelId="{4854A871-1FC4-4DAA-98B6-C34801D3F52A}" type="pres">
      <dgm:prSet presAssocID="{D5E7A037-3D34-4DB7-833C-4271837663A2}" presName="aNode" presStyleLbl="bgShp" presStyleIdx="1" presStyleCnt="3"/>
      <dgm:spPr/>
    </dgm:pt>
    <dgm:pt modelId="{910F741F-58D1-40BE-87A3-85CFE58FDE9A}" type="pres">
      <dgm:prSet presAssocID="{D5E7A037-3D34-4DB7-833C-4271837663A2}" presName="textNode" presStyleLbl="bgShp" presStyleIdx="1" presStyleCnt="3"/>
      <dgm:spPr/>
    </dgm:pt>
    <dgm:pt modelId="{FC673EB1-5316-4561-AF4F-E884FEB86AA8}" type="pres">
      <dgm:prSet presAssocID="{D5E7A037-3D34-4DB7-833C-4271837663A2}" presName="compChildNode" presStyleCnt="0"/>
      <dgm:spPr/>
    </dgm:pt>
    <dgm:pt modelId="{3DB2FF19-7E32-4662-A1A5-472B9B69C954}" type="pres">
      <dgm:prSet presAssocID="{D5E7A037-3D34-4DB7-833C-4271837663A2}" presName="theInnerList" presStyleCnt="0"/>
      <dgm:spPr/>
    </dgm:pt>
    <dgm:pt modelId="{D3155D87-878F-4B9B-AAC7-C82BCB006886}" type="pres">
      <dgm:prSet presAssocID="{89A9D9ED-D5A3-49FB-84A2-7670C99EF09F}" presName="childNode" presStyleLbl="node1" presStyleIdx="5" presStyleCnt="10" custScaleY="30125">
        <dgm:presLayoutVars>
          <dgm:bulletEnabled val="1"/>
        </dgm:presLayoutVars>
      </dgm:prSet>
      <dgm:spPr/>
    </dgm:pt>
    <dgm:pt modelId="{E0373548-5D36-42C1-80F9-3E58221180CD}" type="pres">
      <dgm:prSet presAssocID="{89A9D9ED-D5A3-49FB-84A2-7670C99EF09F}" presName="aSpace2" presStyleCnt="0"/>
      <dgm:spPr/>
    </dgm:pt>
    <dgm:pt modelId="{4A0466DD-9A69-4F4E-A4AA-08FD2EB27CDD}" type="pres">
      <dgm:prSet presAssocID="{99C44B90-DB0A-4E0F-9FB7-5E40A30B9116}" presName="childNode" presStyleLbl="node1" presStyleIdx="6" presStyleCnt="10" custScaleY="30125">
        <dgm:presLayoutVars>
          <dgm:bulletEnabled val="1"/>
        </dgm:presLayoutVars>
      </dgm:prSet>
      <dgm:spPr/>
    </dgm:pt>
    <dgm:pt modelId="{56088972-9C11-44BC-8009-F6D0DAF78AF1}" type="pres">
      <dgm:prSet presAssocID="{D5E7A037-3D34-4DB7-833C-4271837663A2}" presName="aSpace" presStyleCnt="0"/>
      <dgm:spPr/>
    </dgm:pt>
    <dgm:pt modelId="{001EE56D-D2E7-41A4-9F83-1FDB43CE5EB7}" type="pres">
      <dgm:prSet presAssocID="{948CE33B-FAF0-447D-926C-28265B07BE7E}" presName="compNode" presStyleCnt="0"/>
      <dgm:spPr/>
    </dgm:pt>
    <dgm:pt modelId="{D9B53EC2-07C9-427B-B4C9-D56C82E91322}" type="pres">
      <dgm:prSet presAssocID="{948CE33B-FAF0-447D-926C-28265B07BE7E}" presName="aNode" presStyleLbl="bgShp" presStyleIdx="2" presStyleCnt="3"/>
      <dgm:spPr/>
    </dgm:pt>
    <dgm:pt modelId="{CBFFFD4B-E4D8-4A83-9CC3-43FC6E68AE3A}" type="pres">
      <dgm:prSet presAssocID="{948CE33B-FAF0-447D-926C-28265B07BE7E}" presName="textNode" presStyleLbl="bgShp" presStyleIdx="2" presStyleCnt="3"/>
      <dgm:spPr/>
    </dgm:pt>
    <dgm:pt modelId="{7C617715-EEB3-45FE-91E7-357E6F9317EA}" type="pres">
      <dgm:prSet presAssocID="{948CE33B-FAF0-447D-926C-28265B07BE7E}" presName="compChildNode" presStyleCnt="0"/>
      <dgm:spPr/>
    </dgm:pt>
    <dgm:pt modelId="{80D9C67D-62F2-4D0A-9B20-4DC3BDAEE0D5}" type="pres">
      <dgm:prSet presAssocID="{948CE33B-FAF0-447D-926C-28265B07BE7E}" presName="theInnerList" presStyleCnt="0"/>
      <dgm:spPr/>
    </dgm:pt>
    <dgm:pt modelId="{DFE49E5B-E106-4540-AB28-43BF5C0EE8E1}" type="pres">
      <dgm:prSet presAssocID="{FBB48B99-66C3-46AA-9050-070AFF971E5D}" presName="childNode" presStyleLbl="node1" presStyleIdx="7" presStyleCnt="10">
        <dgm:presLayoutVars>
          <dgm:bulletEnabled val="1"/>
        </dgm:presLayoutVars>
      </dgm:prSet>
      <dgm:spPr/>
    </dgm:pt>
    <dgm:pt modelId="{AC82C26D-6F42-464B-87BE-8E8B1BD4AB99}" type="pres">
      <dgm:prSet presAssocID="{FBB48B99-66C3-46AA-9050-070AFF971E5D}" presName="aSpace2" presStyleCnt="0"/>
      <dgm:spPr/>
    </dgm:pt>
    <dgm:pt modelId="{50B153C7-E310-4E25-85E4-FDEFDE6F6C63}" type="pres">
      <dgm:prSet presAssocID="{A7136BF0-4957-4E1E-B4CE-DFEECEE6392A}" presName="childNode" presStyleLbl="node1" presStyleIdx="8" presStyleCnt="10">
        <dgm:presLayoutVars>
          <dgm:bulletEnabled val="1"/>
        </dgm:presLayoutVars>
      </dgm:prSet>
      <dgm:spPr/>
    </dgm:pt>
    <dgm:pt modelId="{9A316C5E-BD09-4813-B036-E82DD00465A9}" type="pres">
      <dgm:prSet presAssocID="{A7136BF0-4957-4E1E-B4CE-DFEECEE6392A}" presName="aSpace2" presStyleCnt="0"/>
      <dgm:spPr/>
    </dgm:pt>
    <dgm:pt modelId="{2E2B3F95-A629-4394-B4C9-8D2A685BF3AB}" type="pres">
      <dgm:prSet presAssocID="{8D49B3CB-1885-4471-94E7-B132DCC6E0D7}" presName="childNode" presStyleLbl="node1" presStyleIdx="9" presStyleCnt="10">
        <dgm:presLayoutVars>
          <dgm:bulletEnabled val="1"/>
        </dgm:presLayoutVars>
      </dgm:prSet>
      <dgm:spPr/>
    </dgm:pt>
  </dgm:ptLst>
  <dgm:cxnLst>
    <dgm:cxn modelId="{70395F01-6155-40ED-AF03-B302FA3B3311}" srcId="{948CE33B-FAF0-447D-926C-28265B07BE7E}" destId="{FBB48B99-66C3-46AA-9050-070AFF971E5D}" srcOrd="0" destOrd="0" parTransId="{A5BB7501-A2CC-4B87-8ACD-FA30BD678059}" sibTransId="{4E0B936A-F8F9-4E66-A752-F8DA09578BAB}"/>
    <dgm:cxn modelId="{3FA3DA03-E67F-4810-B9CE-C3805F2884ED}" type="presOf" srcId="{FBB48B99-66C3-46AA-9050-070AFF971E5D}" destId="{DFE49E5B-E106-4540-AB28-43BF5C0EE8E1}" srcOrd="0" destOrd="0" presId="urn:microsoft.com/office/officeart/2005/8/layout/lProcess2"/>
    <dgm:cxn modelId="{DC97F005-CBBE-4EA7-930D-EE1B91E36746}" srcId="{D5E7A037-3D34-4DB7-833C-4271837663A2}" destId="{99C44B90-DB0A-4E0F-9FB7-5E40A30B9116}" srcOrd="1" destOrd="0" parTransId="{E82E48B3-CFC3-468F-8923-DA9AE3576622}" sibTransId="{BCBFEA63-FFF8-4264-8E60-C8D0F42115CE}"/>
    <dgm:cxn modelId="{76D0630A-AAA9-40BA-9B9D-98C6FA97E2A3}" type="presOf" srcId="{4CE45270-C619-4354-90E9-6DD6F859911A}" destId="{A942AE95-7DA1-4CF6-AEB1-83FDF6B4273C}" srcOrd="0" destOrd="0" presId="urn:microsoft.com/office/officeart/2005/8/layout/lProcess2"/>
    <dgm:cxn modelId="{27E89726-8CCB-4234-ABA0-CFC4702DD8E3}" type="presOf" srcId="{99C44B90-DB0A-4E0F-9FB7-5E40A30B9116}" destId="{4A0466DD-9A69-4F4E-A4AA-08FD2EB27CDD}" srcOrd="0" destOrd="0" presId="urn:microsoft.com/office/officeart/2005/8/layout/lProcess2"/>
    <dgm:cxn modelId="{25E7DF2F-A62D-4FAF-B543-FACDA09943BB}" srcId="{4CE45270-C619-4354-90E9-6DD6F859911A}" destId="{F3786FC6-32CB-46F4-88BE-A7435DAC588C}" srcOrd="1" destOrd="0" parTransId="{C7687555-71FF-404E-B3C6-6A7FAA264131}" sibTransId="{7A632C35-138C-4B08-B79E-398B7AFB11B6}"/>
    <dgm:cxn modelId="{E4D99132-F58B-4975-BE9B-6FCE211465C9}" srcId="{82850152-77FA-4F0A-8723-24460D25A3C2}" destId="{D5E7A037-3D34-4DB7-833C-4271837663A2}" srcOrd="1" destOrd="0" parTransId="{4EC02FD4-B4A6-4BE3-B27D-9754D71E2462}" sibTransId="{CE1FE4D8-D47F-43D1-B24D-B8A0DA777EE4}"/>
    <dgm:cxn modelId="{F66B7867-2B2D-4273-88B1-965D517C959E}" type="presOf" srcId="{82850152-77FA-4F0A-8723-24460D25A3C2}" destId="{B7F7D190-2F5A-48DB-9F84-631747EB5CED}" srcOrd="0" destOrd="0" presId="urn:microsoft.com/office/officeart/2005/8/layout/lProcess2"/>
    <dgm:cxn modelId="{90CF6978-60AF-42DB-AFDD-032C6D56BA1C}" srcId="{4CE45270-C619-4354-90E9-6DD6F859911A}" destId="{47B3B6D6-8385-4FC7-88DC-71DB40211B35}" srcOrd="4" destOrd="0" parTransId="{8D8501B8-E764-435A-A102-16797A33CB80}" sibTransId="{C237DB2D-A5C7-4364-B5B8-0FB01652BEAA}"/>
    <dgm:cxn modelId="{D55C4B7E-F949-41E3-8474-2CDE857C738E}" srcId="{82850152-77FA-4F0A-8723-24460D25A3C2}" destId="{948CE33B-FAF0-447D-926C-28265B07BE7E}" srcOrd="2" destOrd="0" parTransId="{E943C484-0FA1-40DF-ADA1-AC8D2B7529FC}" sibTransId="{EF7F07A2-673B-4E65-B9FC-3B1AD1C380E4}"/>
    <dgm:cxn modelId="{D5044280-B186-42E0-A069-2E1B162841DB}" type="presOf" srcId="{F3786FC6-32CB-46F4-88BE-A7435DAC588C}" destId="{CD2196F7-13CB-41C3-B17A-6126D1828D9E}" srcOrd="0" destOrd="0" presId="urn:microsoft.com/office/officeart/2005/8/layout/lProcess2"/>
    <dgm:cxn modelId="{302A7093-8CA6-4C00-88AF-4589FDE0717B}" srcId="{948CE33B-FAF0-447D-926C-28265B07BE7E}" destId="{8D49B3CB-1885-4471-94E7-B132DCC6E0D7}" srcOrd="2" destOrd="0" parTransId="{3F22C2C6-2CF0-46C5-9DF6-8EA16313661F}" sibTransId="{2326967D-BF4E-4AE1-8EA2-7DA60559265C}"/>
    <dgm:cxn modelId="{F2851094-4CAA-4BC7-A4B9-01F689A6B085}" srcId="{4CE45270-C619-4354-90E9-6DD6F859911A}" destId="{5A4B1AFE-3F3A-4F4C-9AC1-84E1A73A1FBA}" srcOrd="2" destOrd="0" parTransId="{1D54196C-5BE8-4C00-858A-BED66C30BC24}" sibTransId="{2237C2ED-8198-46B6-984E-EF7ADE2306AC}"/>
    <dgm:cxn modelId="{CCBD159C-2EEA-440B-BCE7-E7A882360744}" srcId="{D5E7A037-3D34-4DB7-833C-4271837663A2}" destId="{89A9D9ED-D5A3-49FB-84A2-7670C99EF09F}" srcOrd="0" destOrd="0" parTransId="{1070BE95-1B98-419E-9774-3FAEAC7C6AD5}" sibTransId="{E18EBBC7-0966-4AC3-88ED-53B7313A6B96}"/>
    <dgm:cxn modelId="{987ED2A3-3B95-4708-B2BC-A83E7B8420F5}" type="presOf" srcId="{89A9D9ED-D5A3-49FB-84A2-7670C99EF09F}" destId="{D3155D87-878F-4B9B-AAC7-C82BCB006886}" srcOrd="0" destOrd="0" presId="urn:microsoft.com/office/officeart/2005/8/layout/lProcess2"/>
    <dgm:cxn modelId="{6730E4A9-739B-4D92-A499-C41236F856C9}" srcId="{82850152-77FA-4F0A-8723-24460D25A3C2}" destId="{4CE45270-C619-4354-90E9-6DD6F859911A}" srcOrd="0" destOrd="0" parTransId="{6A7E7E11-C51D-4E38-BCA2-7C3BEE0AF697}" sibTransId="{6FF76173-07D7-401D-9713-C95B8634062F}"/>
    <dgm:cxn modelId="{A93A57B6-36CA-45B5-8A54-8680153253AF}" type="presOf" srcId="{D5E7A037-3D34-4DB7-833C-4271837663A2}" destId="{910F741F-58D1-40BE-87A3-85CFE58FDE9A}" srcOrd="1" destOrd="0" presId="urn:microsoft.com/office/officeart/2005/8/layout/lProcess2"/>
    <dgm:cxn modelId="{C23B80B8-283E-46D0-961C-1EAE4D4B0CFD}" type="presOf" srcId="{948CE33B-FAF0-447D-926C-28265B07BE7E}" destId="{D9B53EC2-07C9-427B-B4C9-D56C82E91322}" srcOrd="0" destOrd="0" presId="urn:microsoft.com/office/officeart/2005/8/layout/lProcess2"/>
    <dgm:cxn modelId="{C64B3ABF-05D0-442C-ADC1-873FC8733F36}" srcId="{948CE33B-FAF0-447D-926C-28265B07BE7E}" destId="{A7136BF0-4957-4E1E-B4CE-DFEECEE6392A}" srcOrd="1" destOrd="0" parTransId="{AC2E02EA-7A20-46CF-BF5D-189F41358391}" sibTransId="{924D3BC3-604F-4A3B-ABAA-C0564847A350}"/>
    <dgm:cxn modelId="{64539EC8-8DDA-44B0-B7FD-5C6AAA0BA019}" srcId="{4CE45270-C619-4354-90E9-6DD6F859911A}" destId="{7093ED35-D041-440C-BD57-F375F3C272DB}" srcOrd="0" destOrd="0" parTransId="{B40AECF8-4324-442A-AF4C-532CBE31C56D}" sibTransId="{06EA60F6-232E-4880-BD35-6E00E70B6187}"/>
    <dgm:cxn modelId="{DC017DCB-23DB-4A51-B9E4-09622CE0B6D0}" type="presOf" srcId="{D5E7A037-3D34-4DB7-833C-4271837663A2}" destId="{4854A871-1FC4-4DAA-98B6-C34801D3F52A}" srcOrd="0" destOrd="0" presId="urn:microsoft.com/office/officeart/2005/8/layout/lProcess2"/>
    <dgm:cxn modelId="{B1F1DBCD-1DCF-4D85-B6D6-0103E439A840}" type="presOf" srcId="{A7136BF0-4957-4E1E-B4CE-DFEECEE6392A}" destId="{50B153C7-E310-4E25-85E4-FDEFDE6F6C63}" srcOrd="0" destOrd="0" presId="urn:microsoft.com/office/officeart/2005/8/layout/lProcess2"/>
    <dgm:cxn modelId="{7F5832CE-D0CF-4BD9-B081-F37FE1B6F506}" type="presOf" srcId="{948CE33B-FAF0-447D-926C-28265B07BE7E}" destId="{CBFFFD4B-E4D8-4A83-9CC3-43FC6E68AE3A}" srcOrd="1" destOrd="0" presId="urn:microsoft.com/office/officeart/2005/8/layout/lProcess2"/>
    <dgm:cxn modelId="{DFBC49D9-BA11-4CFC-8E08-502EE22CA23C}" type="presOf" srcId="{8F128F27-BA1B-447B-826F-1C544BB8F0A7}" destId="{FD4162B1-91C7-412C-90BA-0F9B88BBF972}" srcOrd="0" destOrd="0" presId="urn:microsoft.com/office/officeart/2005/8/layout/lProcess2"/>
    <dgm:cxn modelId="{65830EDC-AEBC-42AB-A69B-C112B8A42BE3}" type="presOf" srcId="{7093ED35-D041-440C-BD57-F375F3C272DB}" destId="{8E1F8C8F-2CDD-4613-B768-1AF6B47FCF19}" srcOrd="0" destOrd="0" presId="urn:microsoft.com/office/officeart/2005/8/layout/lProcess2"/>
    <dgm:cxn modelId="{CC856EDE-9533-4763-8633-D37E590F2F44}" srcId="{4CE45270-C619-4354-90E9-6DD6F859911A}" destId="{8F128F27-BA1B-447B-826F-1C544BB8F0A7}" srcOrd="3" destOrd="0" parTransId="{48054CB8-A611-475D-8493-C7239978C2E9}" sibTransId="{30E66140-DFFB-4197-B45B-D0FD173B2440}"/>
    <dgm:cxn modelId="{E5A765E2-B0C9-4BC2-A1D0-C230218D055B}" type="presOf" srcId="{4CE45270-C619-4354-90E9-6DD6F859911A}" destId="{DEB4BD68-CF13-4020-B1EB-C23564A9CE98}" srcOrd="1" destOrd="0" presId="urn:microsoft.com/office/officeart/2005/8/layout/lProcess2"/>
    <dgm:cxn modelId="{487FC5EB-D2E6-4537-BB93-FF0FF5433B70}" type="presOf" srcId="{8D49B3CB-1885-4471-94E7-B132DCC6E0D7}" destId="{2E2B3F95-A629-4394-B4C9-8D2A685BF3AB}" srcOrd="0" destOrd="0" presId="urn:microsoft.com/office/officeart/2005/8/layout/lProcess2"/>
    <dgm:cxn modelId="{6BECE4EC-DF85-46E4-A447-8EF9D6C6B4D7}" type="presOf" srcId="{47B3B6D6-8385-4FC7-88DC-71DB40211B35}" destId="{4B040149-C5B3-4FD2-B179-77ABFB94949A}" srcOrd="0" destOrd="0" presId="urn:microsoft.com/office/officeart/2005/8/layout/lProcess2"/>
    <dgm:cxn modelId="{29A612EE-5CB8-4A2E-963E-31B35DB64C9B}" type="presOf" srcId="{5A4B1AFE-3F3A-4F4C-9AC1-84E1A73A1FBA}" destId="{40F0CF40-713D-463A-AF9C-C1EC0289E5FD}" srcOrd="0" destOrd="0" presId="urn:microsoft.com/office/officeart/2005/8/layout/lProcess2"/>
    <dgm:cxn modelId="{F6A95989-30FE-4718-ADDB-A16AB33FF223}" type="presParOf" srcId="{B7F7D190-2F5A-48DB-9F84-631747EB5CED}" destId="{8CDF685B-D63D-423F-BE19-C800131C91B8}" srcOrd="0" destOrd="0" presId="urn:microsoft.com/office/officeart/2005/8/layout/lProcess2"/>
    <dgm:cxn modelId="{B6B47CEF-25BC-4B5D-89B0-3E837471DC27}" type="presParOf" srcId="{8CDF685B-D63D-423F-BE19-C800131C91B8}" destId="{A942AE95-7DA1-4CF6-AEB1-83FDF6B4273C}" srcOrd="0" destOrd="0" presId="urn:microsoft.com/office/officeart/2005/8/layout/lProcess2"/>
    <dgm:cxn modelId="{11673C48-8577-4697-9C98-D08C1F667E0B}" type="presParOf" srcId="{8CDF685B-D63D-423F-BE19-C800131C91B8}" destId="{DEB4BD68-CF13-4020-B1EB-C23564A9CE98}" srcOrd="1" destOrd="0" presId="urn:microsoft.com/office/officeart/2005/8/layout/lProcess2"/>
    <dgm:cxn modelId="{BA6FF22A-A785-49DA-A149-99FBDD206539}" type="presParOf" srcId="{8CDF685B-D63D-423F-BE19-C800131C91B8}" destId="{4AB0EFFE-C139-4D6D-BFC6-70BCD1CBFF80}" srcOrd="2" destOrd="0" presId="urn:microsoft.com/office/officeart/2005/8/layout/lProcess2"/>
    <dgm:cxn modelId="{5B0F9CE7-E980-485E-94BC-CA1CD6A1B473}" type="presParOf" srcId="{4AB0EFFE-C139-4D6D-BFC6-70BCD1CBFF80}" destId="{0A3E2E7E-7AAB-46FF-9610-DD7D7768E2EF}" srcOrd="0" destOrd="0" presId="urn:microsoft.com/office/officeart/2005/8/layout/lProcess2"/>
    <dgm:cxn modelId="{5B545FBC-DBDB-4901-B07D-A7943F8FF6CB}" type="presParOf" srcId="{0A3E2E7E-7AAB-46FF-9610-DD7D7768E2EF}" destId="{8E1F8C8F-2CDD-4613-B768-1AF6B47FCF19}" srcOrd="0" destOrd="0" presId="urn:microsoft.com/office/officeart/2005/8/layout/lProcess2"/>
    <dgm:cxn modelId="{DDF52A30-5A4B-40AE-B6E8-CCB4BFE6E157}" type="presParOf" srcId="{0A3E2E7E-7AAB-46FF-9610-DD7D7768E2EF}" destId="{63651C11-3420-4EAC-B7D0-4365C68B0013}" srcOrd="1" destOrd="0" presId="urn:microsoft.com/office/officeart/2005/8/layout/lProcess2"/>
    <dgm:cxn modelId="{9DE68F0F-202E-4E0C-BED1-2390DFC05839}" type="presParOf" srcId="{0A3E2E7E-7AAB-46FF-9610-DD7D7768E2EF}" destId="{CD2196F7-13CB-41C3-B17A-6126D1828D9E}" srcOrd="2" destOrd="0" presId="urn:microsoft.com/office/officeart/2005/8/layout/lProcess2"/>
    <dgm:cxn modelId="{FC13B068-45C2-49AF-8AB5-9C1A22FB9D5F}" type="presParOf" srcId="{0A3E2E7E-7AAB-46FF-9610-DD7D7768E2EF}" destId="{18E1D087-FD56-42C6-B659-40876E00996F}" srcOrd="3" destOrd="0" presId="urn:microsoft.com/office/officeart/2005/8/layout/lProcess2"/>
    <dgm:cxn modelId="{2E8C2968-32BF-45F8-8B03-620198EA723A}" type="presParOf" srcId="{0A3E2E7E-7AAB-46FF-9610-DD7D7768E2EF}" destId="{40F0CF40-713D-463A-AF9C-C1EC0289E5FD}" srcOrd="4" destOrd="0" presId="urn:microsoft.com/office/officeart/2005/8/layout/lProcess2"/>
    <dgm:cxn modelId="{7128BDE8-BCA6-431E-8B0A-91C830B2E9BC}" type="presParOf" srcId="{0A3E2E7E-7AAB-46FF-9610-DD7D7768E2EF}" destId="{0DF2D74F-36CB-4D46-8CC8-9EEC3FC4C5AF}" srcOrd="5" destOrd="0" presId="urn:microsoft.com/office/officeart/2005/8/layout/lProcess2"/>
    <dgm:cxn modelId="{E1E79018-6A04-4CEC-9ACE-EAE5A0D5F8F3}" type="presParOf" srcId="{0A3E2E7E-7AAB-46FF-9610-DD7D7768E2EF}" destId="{FD4162B1-91C7-412C-90BA-0F9B88BBF972}" srcOrd="6" destOrd="0" presId="urn:microsoft.com/office/officeart/2005/8/layout/lProcess2"/>
    <dgm:cxn modelId="{8D839E0B-8FCE-41D7-8010-78ED344B32B9}" type="presParOf" srcId="{0A3E2E7E-7AAB-46FF-9610-DD7D7768E2EF}" destId="{A87FD6C6-544F-4167-9F0E-FF089BA106AD}" srcOrd="7" destOrd="0" presId="urn:microsoft.com/office/officeart/2005/8/layout/lProcess2"/>
    <dgm:cxn modelId="{68B28C2D-EAB5-4962-A10F-A23E6077F380}" type="presParOf" srcId="{0A3E2E7E-7AAB-46FF-9610-DD7D7768E2EF}" destId="{4B040149-C5B3-4FD2-B179-77ABFB94949A}" srcOrd="8" destOrd="0" presId="urn:microsoft.com/office/officeart/2005/8/layout/lProcess2"/>
    <dgm:cxn modelId="{59C13F07-1F3D-4162-8F57-E29A3143B8F4}" type="presParOf" srcId="{B7F7D190-2F5A-48DB-9F84-631747EB5CED}" destId="{F502BC00-6F7D-412F-9F0F-8E380DA2D3DB}" srcOrd="1" destOrd="0" presId="urn:microsoft.com/office/officeart/2005/8/layout/lProcess2"/>
    <dgm:cxn modelId="{72784D85-71EF-4E30-83F2-A640C372C80E}" type="presParOf" srcId="{B7F7D190-2F5A-48DB-9F84-631747EB5CED}" destId="{7AE82230-D375-4D71-8EA7-48EE84A230EA}" srcOrd="2" destOrd="0" presId="urn:microsoft.com/office/officeart/2005/8/layout/lProcess2"/>
    <dgm:cxn modelId="{C74B5C5C-FF65-4F4F-BF21-34EA7203B34A}" type="presParOf" srcId="{7AE82230-D375-4D71-8EA7-48EE84A230EA}" destId="{4854A871-1FC4-4DAA-98B6-C34801D3F52A}" srcOrd="0" destOrd="0" presId="urn:microsoft.com/office/officeart/2005/8/layout/lProcess2"/>
    <dgm:cxn modelId="{74E79B17-5389-4B80-BA6A-445C97A41709}" type="presParOf" srcId="{7AE82230-D375-4D71-8EA7-48EE84A230EA}" destId="{910F741F-58D1-40BE-87A3-85CFE58FDE9A}" srcOrd="1" destOrd="0" presId="urn:microsoft.com/office/officeart/2005/8/layout/lProcess2"/>
    <dgm:cxn modelId="{F52669FE-3909-4608-836E-7230BE0D8E3A}" type="presParOf" srcId="{7AE82230-D375-4D71-8EA7-48EE84A230EA}" destId="{FC673EB1-5316-4561-AF4F-E884FEB86AA8}" srcOrd="2" destOrd="0" presId="urn:microsoft.com/office/officeart/2005/8/layout/lProcess2"/>
    <dgm:cxn modelId="{B701E609-B50D-4F5C-B0B2-2C30A118F068}" type="presParOf" srcId="{FC673EB1-5316-4561-AF4F-E884FEB86AA8}" destId="{3DB2FF19-7E32-4662-A1A5-472B9B69C954}" srcOrd="0" destOrd="0" presId="urn:microsoft.com/office/officeart/2005/8/layout/lProcess2"/>
    <dgm:cxn modelId="{B1EA7B5F-6D43-486C-9E8C-23EC6A7D77F4}" type="presParOf" srcId="{3DB2FF19-7E32-4662-A1A5-472B9B69C954}" destId="{D3155D87-878F-4B9B-AAC7-C82BCB006886}" srcOrd="0" destOrd="0" presId="urn:microsoft.com/office/officeart/2005/8/layout/lProcess2"/>
    <dgm:cxn modelId="{D5D52D27-6C7A-4D39-B6D1-3C9BC13E614B}" type="presParOf" srcId="{3DB2FF19-7E32-4662-A1A5-472B9B69C954}" destId="{E0373548-5D36-42C1-80F9-3E58221180CD}" srcOrd="1" destOrd="0" presId="urn:microsoft.com/office/officeart/2005/8/layout/lProcess2"/>
    <dgm:cxn modelId="{B83050E1-80CA-42C7-8E05-67C804514953}" type="presParOf" srcId="{3DB2FF19-7E32-4662-A1A5-472B9B69C954}" destId="{4A0466DD-9A69-4F4E-A4AA-08FD2EB27CDD}" srcOrd="2" destOrd="0" presId="urn:microsoft.com/office/officeart/2005/8/layout/lProcess2"/>
    <dgm:cxn modelId="{D98932A6-8F78-4E1C-B814-EAEA6FC6F77C}" type="presParOf" srcId="{B7F7D190-2F5A-48DB-9F84-631747EB5CED}" destId="{56088972-9C11-44BC-8009-F6D0DAF78AF1}" srcOrd="3" destOrd="0" presId="urn:microsoft.com/office/officeart/2005/8/layout/lProcess2"/>
    <dgm:cxn modelId="{B891F1B0-BFE2-4391-9E08-09D63416C8BB}" type="presParOf" srcId="{B7F7D190-2F5A-48DB-9F84-631747EB5CED}" destId="{001EE56D-D2E7-41A4-9F83-1FDB43CE5EB7}" srcOrd="4" destOrd="0" presId="urn:microsoft.com/office/officeart/2005/8/layout/lProcess2"/>
    <dgm:cxn modelId="{D09EC9E2-791C-4F2C-9432-2CD355C87714}" type="presParOf" srcId="{001EE56D-D2E7-41A4-9F83-1FDB43CE5EB7}" destId="{D9B53EC2-07C9-427B-B4C9-D56C82E91322}" srcOrd="0" destOrd="0" presId="urn:microsoft.com/office/officeart/2005/8/layout/lProcess2"/>
    <dgm:cxn modelId="{27BE1B74-F625-48FB-90ED-688496081BF2}" type="presParOf" srcId="{001EE56D-D2E7-41A4-9F83-1FDB43CE5EB7}" destId="{CBFFFD4B-E4D8-4A83-9CC3-43FC6E68AE3A}" srcOrd="1" destOrd="0" presId="urn:microsoft.com/office/officeart/2005/8/layout/lProcess2"/>
    <dgm:cxn modelId="{2DAA275B-706A-4C60-A909-F17536131A99}" type="presParOf" srcId="{001EE56D-D2E7-41A4-9F83-1FDB43CE5EB7}" destId="{7C617715-EEB3-45FE-91E7-357E6F9317EA}" srcOrd="2" destOrd="0" presId="urn:microsoft.com/office/officeart/2005/8/layout/lProcess2"/>
    <dgm:cxn modelId="{B522C10D-4C36-4344-A035-8AA2868B9B01}" type="presParOf" srcId="{7C617715-EEB3-45FE-91E7-357E6F9317EA}" destId="{80D9C67D-62F2-4D0A-9B20-4DC3BDAEE0D5}" srcOrd="0" destOrd="0" presId="urn:microsoft.com/office/officeart/2005/8/layout/lProcess2"/>
    <dgm:cxn modelId="{26C7490B-63FB-48E1-BA8A-4E46A7137A87}" type="presParOf" srcId="{80D9C67D-62F2-4D0A-9B20-4DC3BDAEE0D5}" destId="{DFE49E5B-E106-4540-AB28-43BF5C0EE8E1}" srcOrd="0" destOrd="0" presId="urn:microsoft.com/office/officeart/2005/8/layout/lProcess2"/>
    <dgm:cxn modelId="{E07C533A-71AB-41A9-B936-183628F98755}" type="presParOf" srcId="{80D9C67D-62F2-4D0A-9B20-4DC3BDAEE0D5}" destId="{AC82C26D-6F42-464B-87BE-8E8B1BD4AB99}" srcOrd="1" destOrd="0" presId="urn:microsoft.com/office/officeart/2005/8/layout/lProcess2"/>
    <dgm:cxn modelId="{F15C7491-C82A-451E-8CB9-78B42D5C30CE}" type="presParOf" srcId="{80D9C67D-62F2-4D0A-9B20-4DC3BDAEE0D5}" destId="{50B153C7-E310-4E25-85E4-FDEFDE6F6C63}" srcOrd="2" destOrd="0" presId="urn:microsoft.com/office/officeart/2005/8/layout/lProcess2"/>
    <dgm:cxn modelId="{57E63D2C-F023-44B5-94F6-DF36AE92FF76}" type="presParOf" srcId="{80D9C67D-62F2-4D0A-9B20-4DC3BDAEE0D5}" destId="{9A316C5E-BD09-4813-B036-E82DD00465A9}" srcOrd="3" destOrd="0" presId="urn:microsoft.com/office/officeart/2005/8/layout/lProcess2"/>
    <dgm:cxn modelId="{CD4B5B63-4684-42B1-854E-71A5858A7AF4}" type="presParOf" srcId="{80D9C67D-62F2-4D0A-9B20-4DC3BDAEE0D5}" destId="{2E2B3F95-A629-4394-B4C9-8D2A685BF3AB}" srcOrd="4"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6567F81-10FC-46AE-B408-09F5D6D859F3}" type="doc">
      <dgm:prSet loTypeId="urn:microsoft.com/office/officeart/2009/3/layout/HorizontalOrganizationChart" loCatId="hierarchy" qsTypeId="urn:microsoft.com/office/officeart/2005/8/quickstyle/simple3" qsCatId="simple" csTypeId="urn:microsoft.com/office/officeart/2005/8/colors/accent1_2" csCatId="accent1" phldr="1"/>
      <dgm:spPr/>
      <dgm:t>
        <a:bodyPr/>
        <a:lstStyle/>
        <a:p>
          <a:endParaRPr lang="en-US"/>
        </a:p>
      </dgm:t>
    </dgm:pt>
    <dgm:pt modelId="{75920C73-8ADD-489C-B503-BEF6DE115C92}">
      <dgm:prSet phldrT="[Text]" custT="1"/>
      <dgm:spPr/>
      <dgm:t>
        <a:bodyPr/>
        <a:lstStyle/>
        <a:p>
          <a:r>
            <a:rPr lang="ro-RO" sz="2000" dirty="0">
              <a:latin typeface="Cambria" panose="02040503050406030204" pitchFamily="18" charset="0"/>
              <a:ea typeface="Cambria" panose="02040503050406030204" pitchFamily="18" charset="0"/>
            </a:rPr>
            <a:t>Personalul</a:t>
          </a:r>
          <a:endParaRPr lang="en-US" sz="2000" dirty="0">
            <a:latin typeface="Cambria" panose="02040503050406030204" pitchFamily="18" charset="0"/>
            <a:ea typeface="Cambria" panose="02040503050406030204" pitchFamily="18" charset="0"/>
          </a:endParaRPr>
        </a:p>
      </dgm:t>
    </dgm:pt>
    <dgm:pt modelId="{985EFB74-5305-4E40-B926-FD8B14F9116D}" type="parTrans" cxnId="{DC218000-DFD7-444E-B06C-8568379416E2}">
      <dgm:prSet/>
      <dgm:spPr/>
      <dgm:t>
        <a:bodyPr/>
        <a:lstStyle/>
        <a:p>
          <a:endParaRPr lang="en-US" sz="1600">
            <a:latin typeface="Cambria" panose="02040503050406030204" pitchFamily="18" charset="0"/>
            <a:ea typeface="Cambria" panose="02040503050406030204" pitchFamily="18" charset="0"/>
          </a:endParaRPr>
        </a:p>
      </dgm:t>
    </dgm:pt>
    <dgm:pt modelId="{D7791BCA-269E-4BA1-B8C5-A0CC280AC6E2}" type="sibTrans" cxnId="{DC218000-DFD7-444E-B06C-8568379416E2}">
      <dgm:prSet/>
      <dgm:spPr/>
      <dgm:t>
        <a:bodyPr/>
        <a:lstStyle/>
        <a:p>
          <a:endParaRPr lang="en-US" sz="1600">
            <a:latin typeface="Cambria" panose="02040503050406030204" pitchFamily="18" charset="0"/>
            <a:ea typeface="Cambria" panose="02040503050406030204" pitchFamily="18" charset="0"/>
          </a:endParaRPr>
        </a:p>
      </dgm:t>
    </dgm:pt>
    <dgm:pt modelId="{CF0A4E27-5F62-4CEA-A195-B552D7FFDB3A}" type="asst">
      <dgm:prSet phldrT="[Text]" custT="1"/>
      <dgm:spPr/>
      <dgm:t>
        <a:bodyPr/>
        <a:lstStyle/>
        <a:p>
          <a:r>
            <a:rPr lang="ro-RO" sz="2000" dirty="0">
              <a:latin typeface="Cambria" panose="02040503050406030204" pitchFamily="18" charset="0"/>
              <a:ea typeface="Cambria" panose="02040503050406030204" pitchFamily="18" charset="0"/>
            </a:rPr>
            <a:t>Necesarul de personal</a:t>
          </a:r>
          <a:endParaRPr lang="en-US" sz="2000" dirty="0">
            <a:latin typeface="Cambria" panose="02040503050406030204" pitchFamily="18" charset="0"/>
            <a:ea typeface="Cambria" panose="02040503050406030204" pitchFamily="18" charset="0"/>
          </a:endParaRPr>
        </a:p>
      </dgm:t>
    </dgm:pt>
    <dgm:pt modelId="{3E0CF7D6-4720-4F86-906F-51134479B175}" type="parTrans" cxnId="{1A9F625B-821B-4F76-AED7-9930F696863D}">
      <dgm:prSet/>
      <dgm:spPr/>
      <dgm:t>
        <a:bodyPr/>
        <a:lstStyle/>
        <a:p>
          <a:endParaRPr lang="en-US" sz="1600">
            <a:latin typeface="Cambria" panose="02040503050406030204" pitchFamily="18" charset="0"/>
            <a:ea typeface="Cambria" panose="02040503050406030204" pitchFamily="18" charset="0"/>
          </a:endParaRPr>
        </a:p>
      </dgm:t>
    </dgm:pt>
    <dgm:pt modelId="{699D7A24-6F0D-4029-A4C4-83D24E3979B8}" type="sibTrans" cxnId="{1A9F625B-821B-4F76-AED7-9930F696863D}">
      <dgm:prSet/>
      <dgm:spPr/>
      <dgm:t>
        <a:bodyPr/>
        <a:lstStyle/>
        <a:p>
          <a:endParaRPr lang="en-US" sz="1600">
            <a:latin typeface="Cambria" panose="02040503050406030204" pitchFamily="18" charset="0"/>
            <a:ea typeface="Cambria" panose="02040503050406030204" pitchFamily="18" charset="0"/>
          </a:endParaRPr>
        </a:p>
      </dgm:t>
    </dgm:pt>
    <dgm:pt modelId="{5CAFF951-4A71-4071-98CB-680F736E0B27}">
      <dgm:prSet phldrT="[Text]" custT="1"/>
      <dgm:spPr/>
      <dgm:t>
        <a:bodyPr/>
        <a:lstStyle/>
        <a:p>
          <a:r>
            <a:rPr lang="ro-RO" sz="2000" dirty="0">
              <a:latin typeface="Cambria" panose="02040503050406030204" pitchFamily="18" charset="0"/>
              <a:ea typeface="Cambria" panose="02040503050406030204" pitchFamily="18" charset="0"/>
            </a:rPr>
            <a:t>Personal didactic</a:t>
          </a:r>
          <a:endParaRPr lang="en-US" sz="2000" dirty="0">
            <a:latin typeface="Cambria" panose="02040503050406030204" pitchFamily="18" charset="0"/>
            <a:ea typeface="Cambria" panose="02040503050406030204" pitchFamily="18" charset="0"/>
          </a:endParaRPr>
        </a:p>
      </dgm:t>
    </dgm:pt>
    <dgm:pt modelId="{E1B90B0D-77A8-4BFA-AE99-65BEAA72D878}" type="parTrans" cxnId="{4A68CDAD-11FA-474C-B579-BB459286F21D}">
      <dgm:prSet/>
      <dgm:spPr/>
      <dgm:t>
        <a:bodyPr/>
        <a:lstStyle/>
        <a:p>
          <a:endParaRPr lang="en-US" sz="1600">
            <a:latin typeface="Cambria" panose="02040503050406030204" pitchFamily="18" charset="0"/>
            <a:ea typeface="Cambria" panose="02040503050406030204" pitchFamily="18" charset="0"/>
          </a:endParaRPr>
        </a:p>
      </dgm:t>
    </dgm:pt>
    <dgm:pt modelId="{8FED37AD-2042-4DE4-88AC-5FC51B5A2548}" type="sibTrans" cxnId="{4A68CDAD-11FA-474C-B579-BB459286F21D}">
      <dgm:prSet/>
      <dgm:spPr/>
      <dgm:t>
        <a:bodyPr/>
        <a:lstStyle/>
        <a:p>
          <a:endParaRPr lang="en-US" sz="1600">
            <a:latin typeface="Cambria" panose="02040503050406030204" pitchFamily="18" charset="0"/>
            <a:ea typeface="Cambria" panose="02040503050406030204" pitchFamily="18" charset="0"/>
          </a:endParaRPr>
        </a:p>
      </dgm:t>
    </dgm:pt>
    <dgm:pt modelId="{69DCF39F-7CE1-414E-8C72-64FE3E749AC7}">
      <dgm:prSet phldrT="[Text]" custT="1"/>
      <dgm:spPr/>
      <dgm:t>
        <a:bodyPr/>
        <a:lstStyle/>
        <a:p>
          <a:r>
            <a:rPr lang="ro-RO" sz="2000" dirty="0">
              <a:latin typeface="Cambria" panose="02040503050406030204" pitchFamily="18" charset="0"/>
              <a:ea typeface="Cambria" panose="02040503050406030204" pitchFamily="18" charset="0"/>
            </a:rPr>
            <a:t>Personal de conducere</a:t>
          </a:r>
          <a:endParaRPr lang="en-US" sz="2000" dirty="0">
            <a:latin typeface="Cambria" panose="02040503050406030204" pitchFamily="18" charset="0"/>
            <a:ea typeface="Cambria" panose="02040503050406030204" pitchFamily="18" charset="0"/>
          </a:endParaRPr>
        </a:p>
      </dgm:t>
    </dgm:pt>
    <dgm:pt modelId="{4F6652FC-CA24-43A6-9CD5-99510BC3B45A}" type="parTrans" cxnId="{5963F17A-62EF-4583-B553-4FAECC820B6D}">
      <dgm:prSet/>
      <dgm:spPr/>
      <dgm:t>
        <a:bodyPr/>
        <a:lstStyle/>
        <a:p>
          <a:endParaRPr lang="en-US" sz="1600">
            <a:latin typeface="Cambria" panose="02040503050406030204" pitchFamily="18" charset="0"/>
            <a:ea typeface="Cambria" panose="02040503050406030204" pitchFamily="18" charset="0"/>
          </a:endParaRPr>
        </a:p>
      </dgm:t>
    </dgm:pt>
    <dgm:pt modelId="{54015630-F725-4981-BBF8-CB773CF11CB0}" type="sibTrans" cxnId="{5963F17A-62EF-4583-B553-4FAECC820B6D}">
      <dgm:prSet/>
      <dgm:spPr/>
      <dgm:t>
        <a:bodyPr/>
        <a:lstStyle/>
        <a:p>
          <a:endParaRPr lang="en-US" sz="1600">
            <a:latin typeface="Cambria" panose="02040503050406030204" pitchFamily="18" charset="0"/>
            <a:ea typeface="Cambria" panose="02040503050406030204" pitchFamily="18" charset="0"/>
          </a:endParaRPr>
        </a:p>
      </dgm:t>
    </dgm:pt>
    <dgm:pt modelId="{42E8C947-82B9-4847-AD29-0842C1601227}">
      <dgm:prSet phldrT="[Text]" custT="1"/>
      <dgm:spPr/>
      <dgm:t>
        <a:bodyPr/>
        <a:lstStyle/>
        <a:p>
          <a:r>
            <a:rPr lang="ro-RO" sz="2000" dirty="0">
              <a:latin typeface="Cambria" panose="02040503050406030204" pitchFamily="18" charset="0"/>
              <a:ea typeface="Cambria" panose="02040503050406030204" pitchFamily="18" charset="0"/>
            </a:rPr>
            <a:t>Personal didactic auxiliar</a:t>
          </a:r>
          <a:endParaRPr lang="en-US" sz="2000" dirty="0">
            <a:latin typeface="Cambria" panose="02040503050406030204" pitchFamily="18" charset="0"/>
            <a:ea typeface="Cambria" panose="02040503050406030204" pitchFamily="18" charset="0"/>
          </a:endParaRPr>
        </a:p>
      </dgm:t>
    </dgm:pt>
    <dgm:pt modelId="{0E0FC79E-3093-4C94-A60D-9FD24F78EA17}" type="parTrans" cxnId="{3ED3F6E2-17BD-452F-8631-454E6D2C01B3}">
      <dgm:prSet/>
      <dgm:spPr/>
      <dgm:t>
        <a:bodyPr/>
        <a:lstStyle/>
        <a:p>
          <a:endParaRPr lang="en-US" sz="1600">
            <a:latin typeface="Cambria" panose="02040503050406030204" pitchFamily="18" charset="0"/>
            <a:ea typeface="Cambria" panose="02040503050406030204" pitchFamily="18" charset="0"/>
          </a:endParaRPr>
        </a:p>
      </dgm:t>
    </dgm:pt>
    <dgm:pt modelId="{AD408972-3B96-48DC-958C-8F0A7F887D06}" type="sibTrans" cxnId="{3ED3F6E2-17BD-452F-8631-454E6D2C01B3}">
      <dgm:prSet/>
      <dgm:spPr/>
      <dgm:t>
        <a:bodyPr/>
        <a:lstStyle/>
        <a:p>
          <a:endParaRPr lang="en-US" sz="1600">
            <a:latin typeface="Cambria" panose="02040503050406030204" pitchFamily="18" charset="0"/>
            <a:ea typeface="Cambria" panose="02040503050406030204" pitchFamily="18" charset="0"/>
          </a:endParaRPr>
        </a:p>
      </dgm:t>
    </dgm:pt>
    <dgm:pt modelId="{26942593-87AC-4908-B69A-67965CC127FD}">
      <dgm:prSet phldrT="[Text]" custT="1"/>
      <dgm:spPr/>
      <dgm:t>
        <a:bodyPr/>
        <a:lstStyle/>
        <a:p>
          <a:r>
            <a:rPr lang="ro-RO" sz="2000" dirty="0">
              <a:latin typeface="Cambria" panose="02040503050406030204" pitchFamily="18" charset="0"/>
              <a:ea typeface="Cambria" panose="02040503050406030204" pitchFamily="18" charset="0"/>
            </a:rPr>
            <a:t>Personal nedidactic</a:t>
          </a:r>
          <a:endParaRPr lang="en-US" sz="2000" dirty="0">
            <a:latin typeface="Cambria" panose="02040503050406030204" pitchFamily="18" charset="0"/>
            <a:ea typeface="Cambria" panose="02040503050406030204" pitchFamily="18" charset="0"/>
          </a:endParaRPr>
        </a:p>
      </dgm:t>
    </dgm:pt>
    <dgm:pt modelId="{86EF0BB2-8CDA-4FBF-BEAC-64CA8BF88FB9}" type="parTrans" cxnId="{B3B33952-EF7E-445F-B375-47FFE1A63D25}">
      <dgm:prSet/>
      <dgm:spPr/>
      <dgm:t>
        <a:bodyPr/>
        <a:lstStyle/>
        <a:p>
          <a:endParaRPr lang="en-US" sz="1600">
            <a:latin typeface="Cambria" panose="02040503050406030204" pitchFamily="18" charset="0"/>
            <a:ea typeface="Cambria" panose="02040503050406030204" pitchFamily="18" charset="0"/>
          </a:endParaRPr>
        </a:p>
      </dgm:t>
    </dgm:pt>
    <dgm:pt modelId="{A4A7B590-CCF2-4EE9-96FB-C5AA04B883F7}" type="sibTrans" cxnId="{B3B33952-EF7E-445F-B375-47FFE1A63D25}">
      <dgm:prSet/>
      <dgm:spPr/>
      <dgm:t>
        <a:bodyPr/>
        <a:lstStyle/>
        <a:p>
          <a:endParaRPr lang="en-US" sz="1600">
            <a:latin typeface="Cambria" panose="02040503050406030204" pitchFamily="18" charset="0"/>
            <a:ea typeface="Cambria" panose="02040503050406030204" pitchFamily="18" charset="0"/>
          </a:endParaRPr>
        </a:p>
      </dgm:t>
    </dgm:pt>
    <dgm:pt modelId="{959447BC-AEDA-4C1B-B9AA-66B9277A94AB}" type="pres">
      <dgm:prSet presAssocID="{A6567F81-10FC-46AE-B408-09F5D6D859F3}" presName="hierChild1" presStyleCnt="0">
        <dgm:presLayoutVars>
          <dgm:orgChart val="1"/>
          <dgm:chPref val="1"/>
          <dgm:dir/>
          <dgm:animOne val="branch"/>
          <dgm:animLvl val="lvl"/>
          <dgm:resizeHandles/>
        </dgm:presLayoutVars>
      </dgm:prSet>
      <dgm:spPr/>
    </dgm:pt>
    <dgm:pt modelId="{F689B4F5-E2AD-4B50-A04D-F1743CD1B580}" type="pres">
      <dgm:prSet presAssocID="{75920C73-8ADD-489C-B503-BEF6DE115C92}" presName="hierRoot1" presStyleCnt="0">
        <dgm:presLayoutVars>
          <dgm:hierBranch val="init"/>
        </dgm:presLayoutVars>
      </dgm:prSet>
      <dgm:spPr/>
    </dgm:pt>
    <dgm:pt modelId="{8BEA5035-2652-4BD8-B03A-04C42B09C961}" type="pres">
      <dgm:prSet presAssocID="{75920C73-8ADD-489C-B503-BEF6DE115C92}" presName="rootComposite1" presStyleCnt="0"/>
      <dgm:spPr/>
    </dgm:pt>
    <dgm:pt modelId="{032D0AF0-8BC9-4C0B-B09D-0B95B14855EF}" type="pres">
      <dgm:prSet presAssocID="{75920C73-8ADD-489C-B503-BEF6DE115C92}" presName="rootText1" presStyleLbl="node0" presStyleIdx="0" presStyleCnt="1">
        <dgm:presLayoutVars>
          <dgm:chPref val="3"/>
        </dgm:presLayoutVars>
      </dgm:prSet>
      <dgm:spPr/>
    </dgm:pt>
    <dgm:pt modelId="{2B07EE58-80A2-4738-A31B-D133DCE6F6D7}" type="pres">
      <dgm:prSet presAssocID="{75920C73-8ADD-489C-B503-BEF6DE115C92}" presName="rootConnector1" presStyleLbl="node1" presStyleIdx="0" presStyleCnt="0"/>
      <dgm:spPr/>
    </dgm:pt>
    <dgm:pt modelId="{3DE45209-8458-47A1-961A-B67CC3EFADAA}" type="pres">
      <dgm:prSet presAssocID="{75920C73-8ADD-489C-B503-BEF6DE115C92}" presName="hierChild2" presStyleCnt="0"/>
      <dgm:spPr/>
    </dgm:pt>
    <dgm:pt modelId="{6450514D-AB1A-4C53-A2F1-7B719674EA5A}" type="pres">
      <dgm:prSet presAssocID="{E1B90B0D-77A8-4BFA-AE99-65BEAA72D878}" presName="Name64" presStyleLbl="parChTrans1D2" presStyleIdx="0" presStyleCnt="5"/>
      <dgm:spPr/>
    </dgm:pt>
    <dgm:pt modelId="{181099E2-31A2-48CA-BC81-F3452D95EDBD}" type="pres">
      <dgm:prSet presAssocID="{5CAFF951-4A71-4071-98CB-680F736E0B27}" presName="hierRoot2" presStyleCnt="0">
        <dgm:presLayoutVars>
          <dgm:hierBranch val="init"/>
        </dgm:presLayoutVars>
      </dgm:prSet>
      <dgm:spPr/>
    </dgm:pt>
    <dgm:pt modelId="{744F41E0-56F3-471C-849F-66D5E1E6B3D1}" type="pres">
      <dgm:prSet presAssocID="{5CAFF951-4A71-4071-98CB-680F736E0B27}" presName="rootComposite" presStyleCnt="0"/>
      <dgm:spPr/>
    </dgm:pt>
    <dgm:pt modelId="{3322BF65-120A-4056-BABF-765178C110C0}" type="pres">
      <dgm:prSet presAssocID="{5CAFF951-4A71-4071-98CB-680F736E0B27}" presName="rootText" presStyleLbl="node2" presStyleIdx="0" presStyleCnt="4">
        <dgm:presLayoutVars>
          <dgm:chPref val="3"/>
        </dgm:presLayoutVars>
      </dgm:prSet>
      <dgm:spPr/>
    </dgm:pt>
    <dgm:pt modelId="{5D880E3A-BDDF-4B3C-8780-81C00F3958B0}" type="pres">
      <dgm:prSet presAssocID="{5CAFF951-4A71-4071-98CB-680F736E0B27}" presName="rootConnector" presStyleLbl="node2" presStyleIdx="0" presStyleCnt="4"/>
      <dgm:spPr/>
    </dgm:pt>
    <dgm:pt modelId="{8562F59D-0BFD-4225-89C0-F1659D4BFD91}" type="pres">
      <dgm:prSet presAssocID="{5CAFF951-4A71-4071-98CB-680F736E0B27}" presName="hierChild4" presStyleCnt="0"/>
      <dgm:spPr/>
    </dgm:pt>
    <dgm:pt modelId="{EFAEA4D9-7D46-4DE4-AD73-A7E99BEEA6F6}" type="pres">
      <dgm:prSet presAssocID="{5CAFF951-4A71-4071-98CB-680F736E0B27}" presName="hierChild5" presStyleCnt="0"/>
      <dgm:spPr/>
    </dgm:pt>
    <dgm:pt modelId="{B1C50297-61AB-4B81-8347-920BE9616404}" type="pres">
      <dgm:prSet presAssocID="{4F6652FC-CA24-43A6-9CD5-99510BC3B45A}" presName="Name64" presStyleLbl="parChTrans1D2" presStyleIdx="1" presStyleCnt="5"/>
      <dgm:spPr/>
    </dgm:pt>
    <dgm:pt modelId="{64517FAD-72BD-4FCB-B348-C4DEC1F78D28}" type="pres">
      <dgm:prSet presAssocID="{69DCF39F-7CE1-414E-8C72-64FE3E749AC7}" presName="hierRoot2" presStyleCnt="0">
        <dgm:presLayoutVars>
          <dgm:hierBranch val="init"/>
        </dgm:presLayoutVars>
      </dgm:prSet>
      <dgm:spPr/>
    </dgm:pt>
    <dgm:pt modelId="{7DB97DE5-40D9-40D0-9A11-3759BA710CE8}" type="pres">
      <dgm:prSet presAssocID="{69DCF39F-7CE1-414E-8C72-64FE3E749AC7}" presName="rootComposite" presStyleCnt="0"/>
      <dgm:spPr/>
    </dgm:pt>
    <dgm:pt modelId="{83F02402-E8AF-4E6E-B6E4-8EB258F8FA92}" type="pres">
      <dgm:prSet presAssocID="{69DCF39F-7CE1-414E-8C72-64FE3E749AC7}" presName="rootText" presStyleLbl="node2" presStyleIdx="1" presStyleCnt="4">
        <dgm:presLayoutVars>
          <dgm:chPref val="3"/>
        </dgm:presLayoutVars>
      </dgm:prSet>
      <dgm:spPr/>
    </dgm:pt>
    <dgm:pt modelId="{54A8A761-AE2C-4DF4-8DC4-6241EE2B6E1C}" type="pres">
      <dgm:prSet presAssocID="{69DCF39F-7CE1-414E-8C72-64FE3E749AC7}" presName="rootConnector" presStyleLbl="node2" presStyleIdx="1" presStyleCnt="4"/>
      <dgm:spPr/>
    </dgm:pt>
    <dgm:pt modelId="{471FA507-5A9C-4832-A0C9-8034B09DED4E}" type="pres">
      <dgm:prSet presAssocID="{69DCF39F-7CE1-414E-8C72-64FE3E749AC7}" presName="hierChild4" presStyleCnt="0"/>
      <dgm:spPr/>
    </dgm:pt>
    <dgm:pt modelId="{41BD536B-D644-4E79-9C50-BF12C1326569}" type="pres">
      <dgm:prSet presAssocID="{69DCF39F-7CE1-414E-8C72-64FE3E749AC7}" presName="hierChild5" presStyleCnt="0"/>
      <dgm:spPr/>
    </dgm:pt>
    <dgm:pt modelId="{62484B1B-D74C-4BEB-9194-79157DC66F2C}" type="pres">
      <dgm:prSet presAssocID="{0E0FC79E-3093-4C94-A60D-9FD24F78EA17}" presName="Name64" presStyleLbl="parChTrans1D2" presStyleIdx="2" presStyleCnt="5"/>
      <dgm:spPr/>
    </dgm:pt>
    <dgm:pt modelId="{41C658E8-D065-4976-BB1D-ED5D2F7537CB}" type="pres">
      <dgm:prSet presAssocID="{42E8C947-82B9-4847-AD29-0842C1601227}" presName="hierRoot2" presStyleCnt="0">
        <dgm:presLayoutVars>
          <dgm:hierBranch val="init"/>
        </dgm:presLayoutVars>
      </dgm:prSet>
      <dgm:spPr/>
    </dgm:pt>
    <dgm:pt modelId="{A4BB6F99-0715-4F7F-9432-C72F8A341293}" type="pres">
      <dgm:prSet presAssocID="{42E8C947-82B9-4847-AD29-0842C1601227}" presName="rootComposite" presStyleCnt="0"/>
      <dgm:spPr/>
    </dgm:pt>
    <dgm:pt modelId="{61A7A196-7BEA-49C2-908C-6647D5853E94}" type="pres">
      <dgm:prSet presAssocID="{42E8C947-82B9-4847-AD29-0842C1601227}" presName="rootText" presStyleLbl="node2" presStyleIdx="2" presStyleCnt="4">
        <dgm:presLayoutVars>
          <dgm:chPref val="3"/>
        </dgm:presLayoutVars>
      </dgm:prSet>
      <dgm:spPr/>
    </dgm:pt>
    <dgm:pt modelId="{17488E52-8320-442C-AFF7-B44790D72BFA}" type="pres">
      <dgm:prSet presAssocID="{42E8C947-82B9-4847-AD29-0842C1601227}" presName="rootConnector" presStyleLbl="node2" presStyleIdx="2" presStyleCnt="4"/>
      <dgm:spPr/>
    </dgm:pt>
    <dgm:pt modelId="{790B476D-9B9C-42FA-A00A-49E6C60E190F}" type="pres">
      <dgm:prSet presAssocID="{42E8C947-82B9-4847-AD29-0842C1601227}" presName="hierChild4" presStyleCnt="0"/>
      <dgm:spPr/>
    </dgm:pt>
    <dgm:pt modelId="{C4A97BDA-39C1-444D-8F4E-96B06DBC3E20}" type="pres">
      <dgm:prSet presAssocID="{42E8C947-82B9-4847-AD29-0842C1601227}" presName="hierChild5" presStyleCnt="0"/>
      <dgm:spPr/>
    </dgm:pt>
    <dgm:pt modelId="{FBB07978-1FEA-443E-8CA1-BA3D0FA67979}" type="pres">
      <dgm:prSet presAssocID="{86EF0BB2-8CDA-4FBF-BEAC-64CA8BF88FB9}" presName="Name64" presStyleLbl="parChTrans1D2" presStyleIdx="3" presStyleCnt="5"/>
      <dgm:spPr/>
    </dgm:pt>
    <dgm:pt modelId="{971D1FA1-3130-4D84-BAB7-30BFF52B1FC8}" type="pres">
      <dgm:prSet presAssocID="{26942593-87AC-4908-B69A-67965CC127FD}" presName="hierRoot2" presStyleCnt="0">
        <dgm:presLayoutVars>
          <dgm:hierBranch val="init"/>
        </dgm:presLayoutVars>
      </dgm:prSet>
      <dgm:spPr/>
    </dgm:pt>
    <dgm:pt modelId="{44149B73-72A4-4C7A-B8F9-B4CC93AF3A2D}" type="pres">
      <dgm:prSet presAssocID="{26942593-87AC-4908-B69A-67965CC127FD}" presName="rootComposite" presStyleCnt="0"/>
      <dgm:spPr/>
    </dgm:pt>
    <dgm:pt modelId="{A9C8AB03-8C3C-4C99-94D4-9E92DB3B70BA}" type="pres">
      <dgm:prSet presAssocID="{26942593-87AC-4908-B69A-67965CC127FD}" presName="rootText" presStyleLbl="node2" presStyleIdx="3" presStyleCnt="4">
        <dgm:presLayoutVars>
          <dgm:chPref val="3"/>
        </dgm:presLayoutVars>
      </dgm:prSet>
      <dgm:spPr/>
    </dgm:pt>
    <dgm:pt modelId="{09135657-C70A-417E-96CB-1C0221678264}" type="pres">
      <dgm:prSet presAssocID="{26942593-87AC-4908-B69A-67965CC127FD}" presName="rootConnector" presStyleLbl="node2" presStyleIdx="3" presStyleCnt="4"/>
      <dgm:spPr/>
    </dgm:pt>
    <dgm:pt modelId="{21BCBD0E-84C2-4671-A5FD-829B00649D9F}" type="pres">
      <dgm:prSet presAssocID="{26942593-87AC-4908-B69A-67965CC127FD}" presName="hierChild4" presStyleCnt="0"/>
      <dgm:spPr/>
    </dgm:pt>
    <dgm:pt modelId="{69AFA7EA-4444-4494-82F0-BB6D2EB596E7}" type="pres">
      <dgm:prSet presAssocID="{26942593-87AC-4908-B69A-67965CC127FD}" presName="hierChild5" presStyleCnt="0"/>
      <dgm:spPr/>
    </dgm:pt>
    <dgm:pt modelId="{BB5C6CC9-3DDF-4974-B441-11649B952785}" type="pres">
      <dgm:prSet presAssocID="{75920C73-8ADD-489C-B503-BEF6DE115C92}" presName="hierChild3" presStyleCnt="0"/>
      <dgm:spPr/>
    </dgm:pt>
    <dgm:pt modelId="{5EFA5090-8F45-48EA-B8A1-1DDA2B0A9684}" type="pres">
      <dgm:prSet presAssocID="{3E0CF7D6-4720-4F86-906F-51134479B175}" presName="Name115" presStyleLbl="parChTrans1D2" presStyleIdx="4" presStyleCnt="5"/>
      <dgm:spPr/>
    </dgm:pt>
    <dgm:pt modelId="{A8D64543-591F-44BB-9E90-F5DA893647C4}" type="pres">
      <dgm:prSet presAssocID="{CF0A4E27-5F62-4CEA-A195-B552D7FFDB3A}" presName="hierRoot3" presStyleCnt="0">
        <dgm:presLayoutVars>
          <dgm:hierBranch val="init"/>
        </dgm:presLayoutVars>
      </dgm:prSet>
      <dgm:spPr/>
    </dgm:pt>
    <dgm:pt modelId="{446B2764-F973-4098-8264-2B4BD13ADA33}" type="pres">
      <dgm:prSet presAssocID="{CF0A4E27-5F62-4CEA-A195-B552D7FFDB3A}" presName="rootComposite3" presStyleCnt="0"/>
      <dgm:spPr/>
    </dgm:pt>
    <dgm:pt modelId="{63CD6140-563B-47AE-8B4C-A55B0347977F}" type="pres">
      <dgm:prSet presAssocID="{CF0A4E27-5F62-4CEA-A195-B552D7FFDB3A}" presName="rootText3" presStyleLbl="asst1" presStyleIdx="0" presStyleCnt="1">
        <dgm:presLayoutVars>
          <dgm:chPref val="3"/>
        </dgm:presLayoutVars>
      </dgm:prSet>
      <dgm:spPr/>
    </dgm:pt>
    <dgm:pt modelId="{76CFE378-79EC-4731-8139-8CD7F3EE483D}" type="pres">
      <dgm:prSet presAssocID="{CF0A4E27-5F62-4CEA-A195-B552D7FFDB3A}" presName="rootConnector3" presStyleLbl="asst1" presStyleIdx="0" presStyleCnt="1"/>
      <dgm:spPr/>
    </dgm:pt>
    <dgm:pt modelId="{717828A7-312F-41D6-A0F8-993772E49953}" type="pres">
      <dgm:prSet presAssocID="{CF0A4E27-5F62-4CEA-A195-B552D7FFDB3A}" presName="hierChild6" presStyleCnt="0"/>
      <dgm:spPr/>
    </dgm:pt>
    <dgm:pt modelId="{F2142382-6C3A-48BD-B5E4-3F262D897DBA}" type="pres">
      <dgm:prSet presAssocID="{CF0A4E27-5F62-4CEA-A195-B552D7FFDB3A}" presName="hierChild7" presStyleCnt="0"/>
      <dgm:spPr/>
    </dgm:pt>
  </dgm:ptLst>
  <dgm:cxnLst>
    <dgm:cxn modelId="{DC218000-DFD7-444E-B06C-8568379416E2}" srcId="{A6567F81-10FC-46AE-B408-09F5D6D859F3}" destId="{75920C73-8ADD-489C-B503-BEF6DE115C92}" srcOrd="0" destOrd="0" parTransId="{985EFB74-5305-4E40-B926-FD8B14F9116D}" sibTransId="{D7791BCA-269E-4BA1-B8C5-A0CC280AC6E2}"/>
    <dgm:cxn modelId="{0B99EB03-001F-47B8-B2F9-CE50C2DDB35B}" type="presOf" srcId="{26942593-87AC-4908-B69A-67965CC127FD}" destId="{09135657-C70A-417E-96CB-1C0221678264}" srcOrd="1" destOrd="0" presId="urn:microsoft.com/office/officeart/2009/3/layout/HorizontalOrganizationChart"/>
    <dgm:cxn modelId="{C0FF900A-C86A-40AC-94C8-7349345228AC}" type="presOf" srcId="{5CAFF951-4A71-4071-98CB-680F736E0B27}" destId="{3322BF65-120A-4056-BABF-765178C110C0}" srcOrd="0" destOrd="0" presId="urn:microsoft.com/office/officeart/2009/3/layout/HorizontalOrganizationChart"/>
    <dgm:cxn modelId="{E61ED321-F4FA-45F9-81BF-0DDC89094BC4}" type="presOf" srcId="{69DCF39F-7CE1-414E-8C72-64FE3E749AC7}" destId="{83F02402-E8AF-4E6E-B6E4-8EB258F8FA92}" srcOrd="0" destOrd="0" presId="urn:microsoft.com/office/officeart/2009/3/layout/HorizontalOrganizationChart"/>
    <dgm:cxn modelId="{382B6233-EA57-4BE4-AAFD-24CCDB4D2947}" type="presOf" srcId="{75920C73-8ADD-489C-B503-BEF6DE115C92}" destId="{032D0AF0-8BC9-4C0B-B09D-0B95B14855EF}" srcOrd="0" destOrd="0" presId="urn:microsoft.com/office/officeart/2009/3/layout/HorizontalOrganizationChart"/>
    <dgm:cxn modelId="{1A9F625B-821B-4F76-AED7-9930F696863D}" srcId="{75920C73-8ADD-489C-B503-BEF6DE115C92}" destId="{CF0A4E27-5F62-4CEA-A195-B552D7FFDB3A}" srcOrd="0" destOrd="0" parTransId="{3E0CF7D6-4720-4F86-906F-51134479B175}" sibTransId="{699D7A24-6F0D-4029-A4C4-83D24E3979B8}"/>
    <dgm:cxn modelId="{9488935E-2034-4019-A1C4-BFAC264B4E3B}" type="presOf" srcId="{CF0A4E27-5F62-4CEA-A195-B552D7FFDB3A}" destId="{63CD6140-563B-47AE-8B4C-A55B0347977F}" srcOrd="0" destOrd="0" presId="urn:microsoft.com/office/officeart/2009/3/layout/HorizontalOrganizationChart"/>
    <dgm:cxn modelId="{10991261-D352-440B-85B9-CF6073EFB1B6}" type="presOf" srcId="{86EF0BB2-8CDA-4FBF-BEAC-64CA8BF88FB9}" destId="{FBB07978-1FEA-443E-8CA1-BA3D0FA67979}" srcOrd="0" destOrd="0" presId="urn:microsoft.com/office/officeart/2009/3/layout/HorizontalOrganizationChart"/>
    <dgm:cxn modelId="{B3B33952-EF7E-445F-B375-47FFE1A63D25}" srcId="{75920C73-8ADD-489C-B503-BEF6DE115C92}" destId="{26942593-87AC-4908-B69A-67965CC127FD}" srcOrd="4" destOrd="0" parTransId="{86EF0BB2-8CDA-4FBF-BEAC-64CA8BF88FB9}" sibTransId="{A4A7B590-CCF2-4EE9-96FB-C5AA04B883F7}"/>
    <dgm:cxn modelId="{FAA01559-B292-42F7-8018-A616F23EF42F}" type="presOf" srcId="{26942593-87AC-4908-B69A-67965CC127FD}" destId="{A9C8AB03-8C3C-4C99-94D4-9E92DB3B70BA}" srcOrd="0" destOrd="0" presId="urn:microsoft.com/office/officeart/2009/3/layout/HorizontalOrganizationChart"/>
    <dgm:cxn modelId="{5963F17A-62EF-4583-B553-4FAECC820B6D}" srcId="{75920C73-8ADD-489C-B503-BEF6DE115C92}" destId="{69DCF39F-7CE1-414E-8C72-64FE3E749AC7}" srcOrd="2" destOrd="0" parTransId="{4F6652FC-CA24-43A6-9CD5-99510BC3B45A}" sibTransId="{54015630-F725-4981-BBF8-CB773CF11CB0}"/>
    <dgm:cxn modelId="{9E331E8A-DF20-420F-B5D0-3B516C95B435}" type="presOf" srcId="{0E0FC79E-3093-4C94-A60D-9FD24F78EA17}" destId="{62484B1B-D74C-4BEB-9194-79157DC66F2C}" srcOrd="0" destOrd="0" presId="urn:microsoft.com/office/officeart/2009/3/layout/HorizontalOrganizationChart"/>
    <dgm:cxn modelId="{2F33BAA3-47AC-458E-8FE4-A1786FF52756}" type="presOf" srcId="{CF0A4E27-5F62-4CEA-A195-B552D7FFDB3A}" destId="{76CFE378-79EC-4731-8139-8CD7F3EE483D}" srcOrd="1" destOrd="0" presId="urn:microsoft.com/office/officeart/2009/3/layout/HorizontalOrganizationChart"/>
    <dgm:cxn modelId="{4A68CDAD-11FA-474C-B579-BB459286F21D}" srcId="{75920C73-8ADD-489C-B503-BEF6DE115C92}" destId="{5CAFF951-4A71-4071-98CB-680F736E0B27}" srcOrd="1" destOrd="0" parTransId="{E1B90B0D-77A8-4BFA-AE99-65BEAA72D878}" sibTransId="{8FED37AD-2042-4DE4-88AC-5FC51B5A2548}"/>
    <dgm:cxn modelId="{0D23E7AF-B4FD-4AB4-8441-9BF6B78F6B57}" type="presOf" srcId="{A6567F81-10FC-46AE-B408-09F5D6D859F3}" destId="{959447BC-AEDA-4C1B-B9AA-66B9277A94AB}" srcOrd="0" destOrd="0" presId="urn:microsoft.com/office/officeart/2009/3/layout/HorizontalOrganizationChart"/>
    <dgm:cxn modelId="{3D30A4B1-E99F-4562-A077-2D948B4FC764}" type="presOf" srcId="{69DCF39F-7CE1-414E-8C72-64FE3E749AC7}" destId="{54A8A761-AE2C-4DF4-8DC4-6241EE2B6E1C}" srcOrd="1" destOrd="0" presId="urn:microsoft.com/office/officeart/2009/3/layout/HorizontalOrganizationChart"/>
    <dgm:cxn modelId="{652D41C3-7EFA-49B0-AF75-5F558F912162}" type="presOf" srcId="{3E0CF7D6-4720-4F86-906F-51134479B175}" destId="{5EFA5090-8F45-48EA-B8A1-1DDA2B0A9684}" srcOrd="0" destOrd="0" presId="urn:microsoft.com/office/officeart/2009/3/layout/HorizontalOrganizationChart"/>
    <dgm:cxn modelId="{C3081FE0-5324-4EC8-B32E-2CE06E3BCFEB}" type="presOf" srcId="{42E8C947-82B9-4847-AD29-0842C1601227}" destId="{17488E52-8320-442C-AFF7-B44790D72BFA}" srcOrd="1" destOrd="0" presId="urn:microsoft.com/office/officeart/2009/3/layout/HorizontalOrganizationChart"/>
    <dgm:cxn modelId="{C7BED0E0-820C-4E3E-B91E-4E8154E952B8}" type="presOf" srcId="{E1B90B0D-77A8-4BFA-AE99-65BEAA72D878}" destId="{6450514D-AB1A-4C53-A2F1-7B719674EA5A}" srcOrd="0" destOrd="0" presId="urn:microsoft.com/office/officeart/2009/3/layout/HorizontalOrganizationChart"/>
    <dgm:cxn modelId="{3ED3F6E2-17BD-452F-8631-454E6D2C01B3}" srcId="{75920C73-8ADD-489C-B503-BEF6DE115C92}" destId="{42E8C947-82B9-4847-AD29-0842C1601227}" srcOrd="3" destOrd="0" parTransId="{0E0FC79E-3093-4C94-A60D-9FD24F78EA17}" sibTransId="{AD408972-3B96-48DC-958C-8F0A7F887D06}"/>
    <dgm:cxn modelId="{2EAC34EC-EC03-42DB-9B07-0D26F4AF246C}" type="presOf" srcId="{5CAFF951-4A71-4071-98CB-680F736E0B27}" destId="{5D880E3A-BDDF-4B3C-8780-81C00F3958B0}" srcOrd="1" destOrd="0" presId="urn:microsoft.com/office/officeart/2009/3/layout/HorizontalOrganizationChart"/>
    <dgm:cxn modelId="{7AD543F2-9AE5-403D-A5AA-43FA101EE69A}" type="presOf" srcId="{4F6652FC-CA24-43A6-9CD5-99510BC3B45A}" destId="{B1C50297-61AB-4B81-8347-920BE9616404}" srcOrd="0" destOrd="0" presId="urn:microsoft.com/office/officeart/2009/3/layout/HorizontalOrganizationChart"/>
    <dgm:cxn modelId="{28CF38F4-960F-4D09-9837-45E51302BFEB}" type="presOf" srcId="{75920C73-8ADD-489C-B503-BEF6DE115C92}" destId="{2B07EE58-80A2-4738-A31B-D133DCE6F6D7}" srcOrd="1" destOrd="0" presId="urn:microsoft.com/office/officeart/2009/3/layout/HorizontalOrganizationChart"/>
    <dgm:cxn modelId="{6DB2E9FB-C812-4CD5-BA26-7B3A527333E0}" type="presOf" srcId="{42E8C947-82B9-4847-AD29-0842C1601227}" destId="{61A7A196-7BEA-49C2-908C-6647D5853E94}" srcOrd="0" destOrd="0" presId="urn:microsoft.com/office/officeart/2009/3/layout/HorizontalOrganizationChart"/>
    <dgm:cxn modelId="{852B6454-E0D3-4D73-AD93-081D0B900A22}" type="presParOf" srcId="{959447BC-AEDA-4C1B-B9AA-66B9277A94AB}" destId="{F689B4F5-E2AD-4B50-A04D-F1743CD1B580}" srcOrd="0" destOrd="0" presId="urn:microsoft.com/office/officeart/2009/3/layout/HorizontalOrganizationChart"/>
    <dgm:cxn modelId="{6BCABCE2-0F9A-498C-B68C-D30DFC0E1E55}" type="presParOf" srcId="{F689B4F5-E2AD-4B50-A04D-F1743CD1B580}" destId="{8BEA5035-2652-4BD8-B03A-04C42B09C961}" srcOrd="0" destOrd="0" presId="urn:microsoft.com/office/officeart/2009/3/layout/HorizontalOrganizationChart"/>
    <dgm:cxn modelId="{EAC2D571-A810-4281-A890-DA4C7FE0128C}" type="presParOf" srcId="{8BEA5035-2652-4BD8-B03A-04C42B09C961}" destId="{032D0AF0-8BC9-4C0B-B09D-0B95B14855EF}" srcOrd="0" destOrd="0" presId="urn:microsoft.com/office/officeart/2009/3/layout/HorizontalOrganizationChart"/>
    <dgm:cxn modelId="{BBDF30B5-4F73-4AED-A195-ECD81154E598}" type="presParOf" srcId="{8BEA5035-2652-4BD8-B03A-04C42B09C961}" destId="{2B07EE58-80A2-4738-A31B-D133DCE6F6D7}" srcOrd="1" destOrd="0" presId="urn:microsoft.com/office/officeart/2009/3/layout/HorizontalOrganizationChart"/>
    <dgm:cxn modelId="{395CE086-4C37-409D-BC8E-AE69BEF950F0}" type="presParOf" srcId="{F689B4F5-E2AD-4B50-A04D-F1743CD1B580}" destId="{3DE45209-8458-47A1-961A-B67CC3EFADAA}" srcOrd="1" destOrd="0" presId="urn:microsoft.com/office/officeart/2009/3/layout/HorizontalOrganizationChart"/>
    <dgm:cxn modelId="{2B6EA96F-12EE-42CB-881F-8353A3523147}" type="presParOf" srcId="{3DE45209-8458-47A1-961A-B67CC3EFADAA}" destId="{6450514D-AB1A-4C53-A2F1-7B719674EA5A}" srcOrd="0" destOrd="0" presId="urn:microsoft.com/office/officeart/2009/3/layout/HorizontalOrganizationChart"/>
    <dgm:cxn modelId="{17239289-AC9F-4379-BDE0-2EE53EE957C0}" type="presParOf" srcId="{3DE45209-8458-47A1-961A-B67CC3EFADAA}" destId="{181099E2-31A2-48CA-BC81-F3452D95EDBD}" srcOrd="1" destOrd="0" presId="urn:microsoft.com/office/officeart/2009/3/layout/HorizontalOrganizationChart"/>
    <dgm:cxn modelId="{B3354033-264E-4215-90F6-14916956BE10}" type="presParOf" srcId="{181099E2-31A2-48CA-BC81-F3452D95EDBD}" destId="{744F41E0-56F3-471C-849F-66D5E1E6B3D1}" srcOrd="0" destOrd="0" presId="urn:microsoft.com/office/officeart/2009/3/layout/HorizontalOrganizationChart"/>
    <dgm:cxn modelId="{9FCFF1FC-3848-4844-A551-67E55CBAF943}" type="presParOf" srcId="{744F41E0-56F3-471C-849F-66D5E1E6B3D1}" destId="{3322BF65-120A-4056-BABF-765178C110C0}" srcOrd="0" destOrd="0" presId="urn:microsoft.com/office/officeart/2009/3/layout/HorizontalOrganizationChart"/>
    <dgm:cxn modelId="{684430FF-6B39-4B69-8902-23C2DAFEC279}" type="presParOf" srcId="{744F41E0-56F3-471C-849F-66D5E1E6B3D1}" destId="{5D880E3A-BDDF-4B3C-8780-81C00F3958B0}" srcOrd="1" destOrd="0" presId="urn:microsoft.com/office/officeart/2009/3/layout/HorizontalOrganizationChart"/>
    <dgm:cxn modelId="{0FBB981D-7BCE-4215-BD5D-D4E6D7706CB3}" type="presParOf" srcId="{181099E2-31A2-48CA-BC81-F3452D95EDBD}" destId="{8562F59D-0BFD-4225-89C0-F1659D4BFD91}" srcOrd="1" destOrd="0" presId="urn:microsoft.com/office/officeart/2009/3/layout/HorizontalOrganizationChart"/>
    <dgm:cxn modelId="{9180DF6C-07C7-49EC-8BDD-22ED93F75809}" type="presParOf" srcId="{181099E2-31A2-48CA-BC81-F3452D95EDBD}" destId="{EFAEA4D9-7D46-4DE4-AD73-A7E99BEEA6F6}" srcOrd="2" destOrd="0" presId="urn:microsoft.com/office/officeart/2009/3/layout/HorizontalOrganizationChart"/>
    <dgm:cxn modelId="{39B46E1F-05E2-45AC-873A-6367CC235550}" type="presParOf" srcId="{3DE45209-8458-47A1-961A-B67CC3EFADAA}" destId="{B1C50297-61AB-4B81-8347-920BE9616404}" srcOrd="2" destOrd="0" presId="urn:microsoft.com/office/officeart/2009/3/layout/HorizontalOrganizationChart"/>
    <dgm:cxn modelId="{60B0E1EC-41D0-48B5-A67F-85FE1E8F0AF8}" type="presParOf" srcId="{3DE45209-8458-47A1-961A-B67CC3EFADAA}" destId="{64517FAD-72BD-4FCB-B348-C4DEC1F78D28}" srcOrd="3" destOrd="0" presId="urn:microsoft.com/office/officeart/2009/3/layout/HorizontalOrganizationChart"/>
    <dgm:cxn modelId="{62F130C2-55D7-4C40-BDD2-66D26A4E4D7A}" type="presParOf" srcId="{64517FAD-72BD-4FCB-B348-C4DEC1F78D28}" destId="{7DB97DE5-40D9-40D0-9A11-3759BA710CE8}" srcOrd="0" destOrd="0" presId="urn:microsoft.com/office/officeart/2009/3/layout/HorizontalOrganizationChart"/>
    <dgm:cxn modelId="{BDB020DE-E3FF-40D4-8166-6F570BEF6C73}" type="presParOf" srcId="{7DB97DE5-40D9-40D0-9A11-3759BA710CE8}" destId="{83F02402-E8AF-4E6E-B6E4-8EB258F8FA92}" srcOrd="0" destOrd="0" presId="urn:microsoft.com/office/officeart/2009/3/layout/HorizontalOrganizationChart"/>
    <dgm:cxn modelId="{128862FC-4743-4A27-A2FB-F242C08AB469}" type="presParOf" srcId="{7DB97DE5-40D9-40D0-9A11-3759BA710CE8}" destId="{54A8A761-AE2C-4DF4-8DC4-6241EE2B6E1C}" srcOrd="1" destOrd="0" presId="urn:microsoft.com/office/officeart/2009/3/layout/HorizontalOrganizationChart"/>
    <dgm:cxn modelId="{962008F9-A5B8-4523-8BFE-E0910CDDD265}" type="presParOf" srcId="{64517FAD-72BD-4FCB-B348-C4DEC1F78D28}" destId="{471FA507-5A9C-4832-A0C9-8034B09DED4E}" srcOrd="1" destOrd="0" presId="urn:microsoft.com/office/officeart/2009/3/layout/HorizontalOrganizationChart"/>
    <dgm:cxn modelId="{44B3DFDD-5169-47CA-AC1D-26136C0E6E84}" type="presParOf" srcId="{64517FAD-72BD-4FCB-B348-C4DEC1F78D28}" destId="{41BD536B-D644-4E79-9C50-BF12C1326569}" srcOrd="2" destOrd="0" presId="urn:microsoft.com/office/officeart/2009/3/layout/HorizontalOrganizationChart"/>
    <dgm:cxn modelId="{8959F84A-EB81-445E-8769-957E341E1D12}" type="presParOf" srcId="{3DE45209-8458-47A1-961A-B67CC3EFADAA}" destId="{62484B1B-D74C-4BEB-9194-79157DC66F2C}" srcOrd="4" destOrd="0" presId="urn:microsoft.com/office/officeart/2009/3/layout/HorizontalOrganizationChart"/>
    <dgm:cxn modelId="{F81B6949-A4D4-405B-9432-1D8ACE093F69}" type="presParOf" srcId="{3DE45209-8458-47A1-961A-B67CC3EFADAA}" destId="{41C658E8-D065-4976-BB1D-ED5D2F7537CB}" srcOrd="5" destOrd="0" presId="urn:microsoft.com/office/officeart/2009/3/layout/HorizontalOrganizationChart"/>
    <dgm:cxn modelId="{D8BDF607-C152-4F64-AEF0-E56E7D843525}" type="presParOf" srcId="{41C658E8-D065-4976-BB1D-ED5D2F7537CB}" destId="{A4BB6F99-0715-4F7F-9432-C72F8A341293}" srcOrd="0" destOrd="0" presId="urn:microsoft.com/office/officeart/2009/3/layout/HorizontalOrganizationChart"/>
    <dgm:cxn modelId="{91C9BE62-941C-4BD7-87E2-F384FB6D37FC}" type="presParOf" srcId="{A4BB6F99-0715-4F7F-9432-C72F8A341293}" destId="{61A7A196-7BEA-49C2-908C-6647D5853E94}" srcOrd="0" destOrd="0" presId="urn:microsoft.com/office/officeart/2009/3/layout/HorizontalOrganizationChart"/>
    <dgm:cxn modelId="{46F88005-7DC8-4451-82FE-1D59ABAA15F9}" type="presParOf" srcId="{A4BB6F99-0715-4F7F-9432-C72F8A341293}" destId="{17488E52-8320-442C-AFF7-B44790D72BFA}" srcOrd="1" destOrd="0" presId="urn:microsoft.com/office/officeart/2009/3/layout/HorizontalOrganizationChart"/>
    <dgm:cxn modelId="{90672C8A-0C38-4808-8F4F-418758F92F01}" type="presParOf" srcId="{41C658E8-D065-4976-BB1D-ED5D2F7537CB}" destId="{790B476D-9B9C-42FA-A00A-49E6C60E190F}" srcOrd="1" destOrd="0" presId="urn:microsoft.com/office/officeart/2009/3/layout/HorizontalOrganizationChart"/>
    <dgm:cxn modelId="{B7341281-9D28-49F9-8971-01EB6B5CB55E}" type="presParOf" srcId="{41C658E8-D065-4976-BB1D-ED5D2F7537CB}" destId="{C4A97BDA-39C1-444D-8F4E-96B06DBC3E20}" srcOrd="2" destOrd="0" presId="urn:microsoft.com/office/officeart/2009/3/layout/HorizontalOrganizationChart"/>
    <dgm:cxn modelId="{84818B3F-EFDB-4B84-8CE0-DF8A26FFBF90}" type="presParOf" srcId="{3DE45209-8458-47A1-961A-B67CC3EFADAA}" destId="{FBB07978-1FEA-443E-8CA1-BA3D0FA67979}" srcOrd="6" destOrd="0" presId="urn:microsoft.com/office/officeart/2009/3/layout/HorizontalOrganizationChart"/>
    <dgm:cxn modelId="{46981D84-BA20-4563-8A12-494497E0E02D}" type="presParOf" srcId="{3DE45209-8458-47A1-961A-B67CC3EFADAA}" destId="{971D1FA1-3130-4D84-BAB7-30BFF52B1FC8}" srcOrd="7" destOrd="0" presId="urn:microsoft.com/office/officeart/2009/3/layout/HorizontalOrganizationChart"/>
    <dgm:cxn modelId="{CDC9F877-CED9-4DF8-97FC-25526BA189B4}" type="presParOf" srcId="{971D1FA1-3130-4D84-BAB7-30BFF52B1FC8}" destId="{44149B73-72A4-4C7A-B8F9-B4CC93AF3A2D}" srcOrd="0" destOrd="0" presId="urn:microsoft.com/office/officeart/2009/3/layout/HorizontalOrganizationChart"/>
    <dgm:cxn modelId="{8B6E6A97-B44A-4A8C-B9BB-E59C61C3DD71}" type="presParOf" srcId="{44149B73-72A4-4C7A-B8F9-B4CC93AF3A2D}" destId="{A9C8AB03-8C3C-4C99-94D4-9E92DB3B70BA}" srcOrd="0" destOrd="0" presId="urn:microsoft.com/office/officeart/2009/3/layout/HorizontalOrganizationChart"/>
    <dgm:cxn modelId="{4A73306A-583A-45F0-9C93-291A6B374835}" type="presParOf" srcId="{44149B73-72A4-4C7A-B8F9-B4CC93AF3A2D}" destId="{09135657-C70A-417E-96CB-1C0221678264}" srcOrd="1" destOrd="0" presId="urn:microsoft.com/office/officeart/2009/3/layout/HorizontalOrganizationChart"/>
    <dgm:cxn modelId="{C9C9D756-51A9-4F29-8CED-478701CE310F}" type="presParOf" srcId="{971D1FA1-3130-4D84-BAB7-30BFF52B1FC8}" destId="{21BCBD0E-84C2-4671-A5FD-829B00649D9F}" srcOrd="1" destOrd="0" presId="urn:microsoft.com/office/officeart/2009/3/layout/HorizontalOrganizationChart"/>
    <dgm:cxn modelId="{FE90AFBC-BEE9-4BAE-9E3B-4C065917C96F}" type="presParOf" srcId="{971D1FA1-3130-4D84-BAB7-30BFF52B1FC8}" destId="{69AFA7EA-4444-4494-82F0-BB6D2EB596E7}" srcOrd="2" destOrd="0" presId="urn:microsoft.com/office/officeart/2009/3/layout/HorizontalOrganizationChart"/>
    <dgm:cxn modelId="{3659EE65-F084-4266-A893-1BD49EFD14DA}" type="presParOf" srcId="{F689B4F5-E2AD-4B50-A04D-F1743CD1B580}" destId="{BB5C6CC9-3DDF-4974-B441-11649B952785}" srcOrd="2" destOrd="0" presId="urn:microsoft.com/office/officeart/2009/3/layout/HorizontalOrganizationChart"/>
    <dgm:cxn modelId="{E531783C-01BE-4E24-83DB-E074A50FE743}" type="presParOf" srcId="{BB5C6CC9-3DDF-4974-B441-11649B952785}" destId="{5EFA5090-8F45-48EA-B8A1-1DDA2B0A9684}" srcOrd="0" destOrd="0" presId="urn:microsoft.com/office/officeart/2009/3/layout/HorizontalOrganizationChart"/>
    <dgm:cxn modelId="{6DF30498-FB0F-4657-8E07-DD2A709F9B06}" type="presParOf" srcId="{BB5C6CC9-3DDF-4974-B441-11649B952785}" destId="{A8D64543-591F-44BB-9E90-F5DA893647C4}" srcOrd="1" destOrd="0" presId="urn:microsoft.com/office/officeart/2009/3/layout/HorizontalOrganizationChart"/>
    <dgm:cxn modelId="{4732AED4-BA7F-4F84-A2F5-07A6EC8FFAD4}" type="presParOf" srcId="{A8D64543-591F-44BB-9E90-F5DA893647C4}" destId="{446B2764-F973-4098-8264-2B4BD13ADA33}" srcOrd="0" destOrd="0" presId="urn:microsoft.com/office/officeart/2009/3/layout/HorizontalOrganizationChart"/>
    <dgm:cxn modelId="{3513B108-D22C-4931-B69C-775E68510339}" type="presParOf" srcId="{446B2764-F973-4098-8264-2B4BD13ADA33}" destId="{63CD6140-563B-47AE-8B4C-A55B0347977F}" srcOrd="0" destOrd="0" presId="urn:microsoft.com/office/officeart/2009/3/layout/HorizontalOrganizationChart"/>
    <dgm:cxn modelId="{6E899713-9456-4216-8DE9-91EBB568972C}" type="presParOf" srcId="{446B2764-F973-4098-8264-2B4BD13ADA33}" destId="{76CFE378-79EC-4731-8139-8CD7F3EE483D}" srcOrd="1" destOrd="0" presId="urn:microsoft.com/office/officeart/2009/3/layout/HorizontalOrganizationChart"/>
    <dgm:cxn modelId="{723D424F-60A2-43DF-A540-9052201A70DB}" type="presParOf" srcId="{A8D64543-591F-44BB-9E90-F5DA893647C4}" destId="{717828A7-312F-41D6-A0F8-993772E49953}" srcOrd="1" destOrd="0" presId="urn:microsoft.com/office/officeart/2009/3/layout/HorizontalOrganizationChart"/>
    <dgm:cxn modelId="{8859C766-1092-49B3-AF1C-0EA292B4006C}" type="presParOf" srcId="{A8D64543-591F-44BB-9E90-F5DA893647C4}" destId="{F2142382-6C3A-48BD-B5E4-3F262D897DBA}" srcOrd="2" destOrd="0" presId="urn:microsoft.com/office/officeart/2009/3/layout/HorizontalOrganizationChar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42AE95-7DA1-4CF6-AEB1-83FDF6B4273C}">
      <dsp:nvSpPr>
        <dsp:cNvPr id="0" name=""/>
        <dsp:cNvSpPr/>
      </dsp:nvSpPr>
      <dsp:spPr>
        <a:xfrm>
          <a:off x="1172" y="0"/>
          <a:ext cx="3047759" cy="3969041"/>
        </a:xfrm>
        <a:prstGeom prst="roundRect">
          <a:avLst>
            <a:gd name="adj" fmla="val 10000"/>
          </a:avLst>
        </a:prstGeom>
        <a:solidFill>
          <a:schemeClr val="accent1">
            <a:tint val="40000"/>
            <a:hueOff val="0"/>
            <a:satOff val="0"/>
            <a:lumOff val="0"/>
            <a:alphaOff val="0"/>
          </a:schemeClr>
        </a:solidFill>
        <a:ln>
          <a:noFill/>
        </a:ln>
        <a:effectLst>
          <a:outerShdw blurRad="39000" dist="25400" dir="5400000" rotWithShape="0">
            <a:schemeClr val="accent1">
              <a:tint val="40000"/>
              <a:hueOff val="0"/>
              <a:satOff val="0"/>
              <a:lumOff val="0"/>
              <a:alphaOff val="0"/>
              <a:shade val="33000"/>
              <a:alpha val="83000"/>
            </a:schemeClr>
          </a:outerShdw>
        </a:effectLst>
      </dsp:spPr>
      <dsp:style>
        <a:lnRef idx="0">
          <a:scrgbClr r="0" g="0" b="0"/>
        </a:lnRef>
        <a:fillRef idx="1">
          <a:scrgbClr r="0" g="0" b="0"/>
        </a:fillRef>
        <a:effectRef idx="2">
          <a:scrgbClr r="0" g="0" b="0"/>
        </a:effectRef>
        <a:fontRef idx="minor"/>
      </dsp:style>
      <dsp:txBody>
        <a:bodyPr spcFirstLastPara="0" vert="horz" wrap="square" lIns="91440" tIns="91440" rIns="91440" bIns="91440" numCol="1" spcCol="1270" anchor="ctr" anchorCtr="0">
          <a:noAutofit/>
        </a:bodyPr>
        <a:lstStyle/>
        <a:p>
          <a:pPr marL="0" lvl="0" indent="0" algn="ctr" defTabSz="1066800" rtl="0">
            <a:lnSpc>
              <a:spcPct val="90000"/>
            </a:lnSpc>
            <a:spcBef>
              <a:spcPct val="0"/>
            </a:spcBef>
            <a:spcAft>
              <a:spcPct val="35000"/>
            </a:spcAft>
            <a:buNone/>
          </a:pPr>
          <a:r>
            <a:rPr lang="en-US" sz="2400" b="1" kern="1200" dirty="0">
              <a:latin typeface="Cambria" panose="02040503050406030204" pitchFamily="18" charset="0"/>
            </a:rPr>
            <a:t>Administrator </a:t>
          </a:r>
          <a:r>
            <a:rPr lang="en-US" sz="2400" b="1" kern="1200" dirty="0" err="1">
              <a:latin typeface="Cambria" panose="02040503050406030204" pitchFamily="18" charset="0"/>
            </a:rPr>
            <a:t>Național</a:t>
          </a:r>
          <a:r>
            <a:rPr lang="en-US" sz="2400" b="1" kern="1200" dirty="0">
              <a:latin typeface="Cambria" panose="02040503050406030204" pitchFamily="18" charset="0"/>
            </a:rPr>
            <a:t>, </a:t>
          </a:r>
          <a:r>
            <a:rPr lang="en-US" sz="2400" b="1" kern="1200" dirty="0" err="1">
              <a:latin typeface="Cambria" panose="02040503050406030204" pitchFamily="18" charset="0"/>
            </a:rPr>
            <a:t>Raional,Instituție</a:t>
          </a:r>
          <a:endParaRPr lang="en-US" sz="2400" b="1" kern="1200" dirty="0">
            <a:latin typeface="Cambria" panose="02040503050406030204" pitchFamily="18" charset="0"/>
          </a:endParaRPr>
        </a:p>
      </dsp:txBody>
      <dsp:txXfrm>
        <a:off x="1172" y="0"/>
        <a:ext cx="3047759" cy="1190712"/>
      </dsp:txXfrm>
    </dsp:sp>
    <dsp:sp modelId="{8E1F8C8F-2CDD-4613-B768-1AF6B47FCF19}">
      <dsp:nvSpPr>
        <dsp:cNvPr id="0" name=""/>
        <dsp:cNvSpPr/>
      </dsp:nvSpPr>
      <dsp:spPr>
        <a:xfrm>
          <a:off x="305948" y="1191463"/>
          <a:ext cx="2438207" cy="459162"/>
        </a:xfrm>
        <a:prstGeom prst="roundRect">
          <a:avLst>
            <a:gd name="adj" fmla="val 10000"/>
          </a:avLst>
        </a:prstGeom>
        <a:gradFill rotWithShape="0">
          <a:gsLst>
            <a:gs pos="0">
              <a:schemeClr val="accent1">
                <a:shade val="80000"/>
                <a:hueOff val="0"/>
                <a:satOff val="0"/>
                <a:lumOff val="0"/>
                <a:alphaOff val="0"/>
                <a:tint val="74000"/>
              </a:schemeClr>
            </a:gs>
            <a:gs pos="49000">
              <a:schemeClr val="accent1">
                <a:shade val="80000"/>
                <a:hueOff val="0"/>
                <a:satOff val="0"/>
                <a:lumOff val="0"/>
                <a:alphaOff val="0"/>
                <a:tint val="96000"/>
                <a:shade val="84000"/>
                <a:satMod val="110000"/>
              </a:schemeClr>
            </a:gs>
            <a:gs pos="49100">
              <a:schemeClr val="accent1">
                <a:shade val="80000"/>
                <a:hueOff val="0"/>
                <a:satOff val="0"/>
                <a:lumOff val="0"/>
                <a:alphaOff val="0"/>
                <a:shade val="55000"/>
                <a:satMod val="150000"/>
              </a:schemeClr>
            </a:gs>
            <a:gs pos="92000">
              <a:schemeClr val="accent1">
                <a:shade val="80000"/>
                <a:hueOff val="0"/>
                <a:satOff val="0"/>
                <a:lumOff val="0"/>
                <a:alphaOff val="0"/>
                <a:tint val="98000"/>
                <a:shade val="90000"/>
                <a:satMod val="128000"/>
              </a:schemeClr>
            </a:gs>
            <a:gs pos="100000">
              <a:schemeClr val="accent1">
                <a:shade val="80000"/>
                <a:hueOff val="0"/>
                <a:satOff val="0"/>
                <a:lumOff val="0"/>
                <a:alphaOff val="0"/>
                <a:tint val="90000"/>
                <a:shade val="97000"/>
                <a:satMod val="128000"/>
              </a:schemeClr>
            </a:gs>
          </a:gsLst>
          <a:lin ang="5400000" scaled="1"/>
        </a:gradFill>
        <a:ln>
          <a:noFill/>
        </a:ln>
        <a:effectLst>
          <a:outerShdw blurRad="39000" dist="25400" dir="5400000" rotWithShape="0">
            <a:schemeClr val="accent1">
              <a:shade val="80000"/>
              <a:hueOff val="0"/>
              <a:satOff val="0"/>
              <a:lumOff val="0"/>
              <a:alphaOff val="0"/>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dsp:spPr>
      <dsp:style>
        <a:lnRef idx="0">
          <a:scrgbClr r="0" g="0" b="0"/>
        </a:lnRef>
        <a:fillRef idx="3">
          <a:scrgbClr r="0" g="0" b="0"/>
        </a:fillRef>
        <a:effectRef idx="3">
          <a:scrgbClr r="0" g="0" b="0"/>
        </a:effectRef>
        <a:fontRef idx="minor">
          <a:schemeClr val="lt1"/>
        </a:fontRef>
      </dsp:style>
      <dsp:txBody>
        <a:bodyPr spcFirstLastPara="0" vert="horz" wrap="square" lIns="38100" tIns="28575" rIns="38100" bIns="28575" numCol="1" spcCol="1270" anchor="ctr" anchorCtr="0">
          <a:noAutofit/>
        </a:bodyPr>
        <a:lstStyle/>
        <a:p>
          <a:pPr marL="0" lvl="0" indent="0" algn="ctr" defTabSz="666750" rtl="0">
            <a:lnSpc>
              <a:spcPct val="90000"/>
            </a:lnSpc>
            <a:spcBef>
              <a:spcPct val="0"/>
            </a:spcBef>
            <a:spcAft>
              <a:spcPct val="35000"/>
            </a:spcAft>
            <a:buNone/>
          </a:pPr>
          <a:r>
            <a:rPr lang="en-US" sz="1500" kern="1200" dirty="0" err="1">
              <a:latin typeface="Cambria" panose="02040503050406030204" pitchFamily="18" charset="0"/>
            </a:rPr>
            <a:t>Gestionarea</a:t>
          </a:r>
          <a:r>
            <a:rPr lang="en-US" sz="1500" kern="1200" dirty="0">
              <a:latin typeface="Cambria" panose="02040503050406030204" pitchFamily="18" charset="0"/>
            </a:rPr>
            <a:t> </a:t>
          </a:r>
          <a:r>
            <a:rPr lang="en-US" sz="1500" kern="1200" dirty="0" err="1">
              <a:latin typeface="Cambria" panose="02040503050406030204" pitchFamily="18" charset="0"/>
            </a:rPr>
            <a:t>utilizatorilor</a:t>
          </a:r>
          <a:endParaRPr lang="en-US" sz="1500" kern="1200" dirty="0">
            <a:latin typeface="Cambria" panose="02040503050406030204" pitchFamily="18" charset="0"/>
          </a:endParaRPr>
        </a:p>
      </dsp:txBody>
      <dsp:txXfrm>
        <a:off x="319396" y="1204911"/>
        <a:ext cx="2411311" cy="432266"/>
      </dsp:txXfrm>
    </dsp:sp>
    <dsp:sp modelId="{CD2196F7-13CB-41C3-B17A-6126D1828D9E}">
      <dsp:nvSpPr>
        <dsp:cNvPr id="0" name=""/>
        <dsp:cNvSpPr/>
      </dsp:nvSpPr>
      <dsp:spPr>
        <a:xfrm>
          <a:off x="305948" y="1721266"/>
          <a:ext cx="2438207" cy="459162"/>
        </a:xfrm>
        <a:prstGeom prst="roundRect">
          <a:avLst>
            <a:gd name="adj" fmla="val 10000"/>
          </a:avLst>
        </a:prstGeom>
        <a:gradFill rotWithShape="0">
          <a:gsLst>
            <a:gs pos="0">
              <a:schemeClr val="accent1">
                <a:shade val="80000"/>
                <a:hueOff val="29320"/>
                <a:satOff val="-1310"/>
                <a:lumOff val="3035"/>
                <a:alphaOff val="0"/>
                <a:tint val="74000"/>
              </a:schemeClr>
            </a:gs>
            <a:gs pos="49000">
              <a:schemeClr val="accent1">
                <a:shade val="80000"/>
                <a:hueOff val="29320"/>
                <a:satOff val="-1310"/>
                <a:lumOff val="3035"/>
                <a:alphaOff val="0"/>
                <a:tint val="96000"/>
                <a:shade val="84000"/>
                <a:satMod val="110000"/>
              </a:schemeClr>
            </a:gs>
            <a:gs pos="49100">
              <a:schemeClr val="accent1">
                <a:shade val="80000"/>
                <a:hueOff val="29320"/>
                <a:satOff val="-1310"/>
                <a:lumOff val="3035"/>
                <a:alphaOff val="0"/>
                <a:shade val="55000"/>
                <a:satMod val="150000"/>
              </a:schemeClr>
            </a:gs>
            <a:gs pos="92000">
              <a:schemeClr val="accent1">
                <a:shade val="80000"/>
                <a:hueOff val="29320"/>
                <a:satOff val="-1310"/>
                <a:lumOff val="3035"/>
                <a:alphaOff val="0"/>
                <a:tint val="98000"/>
                <a:shade val="90000"/>
                <a:satMod val="128000"/>
              </a:schemeClr>
            </a:gs>
            <a:gs pos="100000">
              <a:schemeClr val="accent1">
                <a:shade val="80000"/>
                <a:hueOff val="29320"/>
                <a:satOff val="-1310"/>
                <a:lumOff val="3035"/>
                <a:alphaOff val="0"/>
                <a:tint val="90000"/>
                <a:shade val="97000"/>
                <a:satMod val="128000"/>
              </a:schemeClr>
            </a:gs>
          </a:gsLst>
          <a:lin ang="5400000" scaled="1"/>
        </a:gradFill>
        <a:ln>
          <a:noFill/>
        </a:ln>
        <a:effectLst>
          <a:outerShdw blurRad="39000" dist="25400" dir="5400000" rotWithShape="0">
            <a:schemeClr val="accent1">
              <a:shade val="80000"/>
              <a:hueOff val="29320"/>
              <a:satOff val="-1310"/>
              <a:lumOff val="3035"/>
              <a:alphaOff val="0"/>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dsp:spPr>
      <dsp:style>
        <a:lnRef idx="0">
          <a:scrgbClr r="0" g="0" b="0"/>
        </a:lnRef>
        <a:fillRef idx="3">
          <a:scrgbClr r="0" g="0" b="0"/>
        </a:fillRef>
        <a:effectRef idx="3">
          <a:scrgbClr r="0" g="0" b="0"/>
        </a:effectRef>
        <a:fontRef idx="minor">
          <a:schemeClr val="lt1"/>
        </a:fontRef>
      </dsp:style>
      <dsp:txBody>
        <a:bodyPr spcFirstLastPara="0" vert="horz" wrap="square" lIns="38100" tIns="28575" rIns="38100" bIns="28575" numCol="1" spcCol="1270" anchor="ctr" anchorCtr="0">
          <a:noAutofit/>
        </a:bodyPr>
        <a:lstStyle/>
        <a:p>
          <a:pPr marL="0" lvl="0" indent="0" algn="ctr" defTabSz="666750" rtl="0">
            <a:lnSpc>
              <a:spcPct val="90000"/>
            </a:lnSpc>
            <a:spcBef>
              <a:spcPct val="0"/>
            </a:spcBef>
            <a:spcAft>
              <a:spcPct val="35000"/>
            </a:spcAft>
            <a:buNone/>
          </a:pPr>
          <a:r>
            <a:rPr lang="ro-MD" sz="1500" kern="1200" dirty="0">
              <a:latin typeface="Cambria" panose="02040503050406030204" pitchFamily="18" charset="0"/>
            </a:rPr>
            <a:t>Edi</a:t>
          </a:r>
          <a:r>
            <a:rPr lang="en-US" sz="1500" kern="1200" dirty="0" err="1">
              <a:latin typeface="Cambria" panose="02040503050406030204" pitchFamily="18" charset="0"/>
            </a:rPr>
            <a:t>tarea</a:t>
          </a:r>
          <a:r>
            <a:rPr lang="en-US" sz="1500" kern="1200" dirty="0">
              <a:latin typeface="Cambria" panose="02040503050406030204" pitchFamily="18" charset="0"/>
            </a:rPr>
            <a:t> </a:t>
          </a:r>
          <a:r>
            <a:rPr lang="en-US" sz="1500" kern="1200" dirty="0" err="1">
              <a:latin typeface="Cambria" panose="02040503050406030204" pitchFamily="18" charset="0"/>
            </a:rPr>
            <a:t>datelor</a:t>
          </a:r>
          <a:r>
            <a:rPr lang="en-US" sz="1500" kern="1200" dirty="0">
              <a:latin typeface="Cambria" panose="02040503050406030204" pitchFamily="18" charset="0"/>
            </a:rPr>
            <a:t> </a:t>
          </a:r>
          <a:r>
            <a:rPr lang="en-US" sz="1500" kern="1200" dirty="0" err="1">
              <a:latin typeface="Cambria" panose="02040503050406030204" pitchFamily="18" charset="0"/>
            </a:rPr>
            <a:t>institu</a:t>
          </a:r>
          <a:r>
            <a:rPr lang="ro-MD" sz="1500" kern="1200" dirty="0">
              <a:latin typeface="Cambria" panose="02040503050406030204" pitchFamily="18" charset="0"/>
            </a:rPr>
            <a:t>ției</a:t>
          </a:r>
          <a:endParaRPr lang="en-US" sz="1500" kern="1200" dirty="0">
            <a:latin typeface="Cambria" panose="02040503050406030204" pitchFamily="18" charset="0"/>
          </a:endParaRPr>
        </a:p>
      </dsp:txBody>
      <dsp:txXfrm>
        <a:off x="319396" y="1734714"/>
        <a:ext cx="2411311" cy="432266"/>
      </dsp:txXfrm>
    </dsp:sp>
    <dsp:sp modelId="{40F0CF40-713D-463A-AF9C-C1EC0289E5FD}">
      <dsp:nvSpPr>
        <dsp:cNvPr id="0" name=""/>
        <dsp:cNvSpPr/>
      </dsp:nvSpPr>
      <dsp:spPr>
        <a:xfrm>
          <a:off x="305948" y="2251069"/>
          <a:ext cx="2438207" cy="459162"/>
        </a:xfrm>
        <a:prstGeom prst="roundRect">
          <a:avLst>
            <a:gd name="adj" fmla="val 10000"/>
          </a:avLst>
        </a:prstGeom>
        <a:gradFill rotWithShape="0">
          <a:gsLst>
            <a:gs pos="0">
              <a:schemeClr val="accent1">
                <a:shade val="80000"/>
                <a:hueOff val="58640"/>
                <a:satOff val="-2620"/>
                <a:lumOff val="6070"/>
                <a:alphaOff val="0"/>
                <a:tint val="74000"/>
              </a:schemeClr>
            </a:gs>
            <a:gs pos="49000">
              <a:schemeClr val="accent1">
                <a:shade val="80000"/>
                <a:hueOff val="58640"/>
                <a:satOff val="-2620"/>
                <a:lumOff val="6070"/>
                <a:alphaOff val="0"/>
                <a:tint val="96000"/>
                <a:shade val="84000"/>
                <a:satMod val="110000"/>
              </a:schemeClr>
            </a:gs>
            <a:gs pos="49100">
              <a:schemeClr val="accent1">
                <a:shade val="80000"/>
                <a:hueOff val="58640"/>
                <a:satOff val="-2620"/>
                <a:lumOff val="6070"/>
                <a:alphaOff val="0"/>
                <a:shade val="55000"/>
                <a:satMod val="150000"/>
              </a:schemeClr>
            </a:gs>
            <a:gs pos="92000">
              <a:schemeClr val="accent1">
                <a:shade val="80000"/>
                <a:hueOff val="58640"/>
                <a:satOff val="-2620"/>
                <a:lumOff val="6070"/>
                <a:alphaOff val="0"/>
                <a:tint val="98000"/>
                <a:shade val="90000"/>
                <a:satMod val="128000"/>
              </a:schemeClr>
            </a:gs>
            <a:gs pos="100000">
              <a:schemeClr val="accent1">
                <a:shade val="80000"/>
                <a:hueOff val="58640"/>
                <a:satOff val="-2620"/>
                <a:lumOff val="6070"/>
                <a:alphaOff val="0"/>
                <a:tint val="90000"/>
                <a:shade val="97000"/>
                <a:satMod val="128000"/>
              </a:schemeClr>
            </a:gs>
          </a:gsLst>
          <a:lin ang="5400000" scaled="1"/>
        </a:gradFill>
        <a:ln>
          <a:noFill/>
        </a:ln>
        <a:effectLst>
          <a:outerShdw blurRad="39000" dist="25400" dir="5400000" rotWithShape="0">
            <a:schemeClr val="accent1">
              <a:shade val="80000"/>
              <a:hueOff val="58640"/>
              <a:satOff val="-2620"/>
              <a:lumOff val="6070"/>
              <a:alphaOff val="0"/>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dsp:spPr>
      <dsp:style>
        <a:lnRef idx="0">
          <a:scrgbClr r="0" g="0" b="0"/>
        </a:lnRef>
        <a:fillRef idx="3">
          <a:scrgbClr r="0" g="0" b="0"/>
        </a:fillRef>
        <a:effectRef idx="3">
          <a:scrgbClr r="0" g="0" b="0"/>
        </a:effectRef>
        <a:fontRef idx="minor">
          <a:schemeClr val="lt1"/>
        </a:fontRef>
      </dsp:style>
      <dsp:txBody>
        <a:bodyPr spcFirstLastPara="0" vert="horz" wrap="square" lIns="38100" tIns="28575" rIns="38100" bIns="28575" numCol="1" spcCol="1270" anchor="ctr" anchorCtr="0">
          <a:noAutofit/>
        </a:bodyPr>
        <a:lstStyle/>
        <a:p>
          <a:pPr marL="0" lvl="0" indent="0" algn="ctr" defTabSz="666750" rtl="0">
            <a:lnSpc>
              <a:spcPct val="90000"/>
            </a:lnSpc>
            <a:spcBef>
              <a:spcPct val="0"/>
            </a:spcBef>
            <a:spcAft>
              <a:spcPct val="35000"/>
            </a:spcAft>
            <a:buNone/>
          </a:pPr>
          <a:r>
            <a:rPr lang="ro-MD" sz="1500" kern="1200" dirty="0">
              <a:latin typeface="Cambria" panose="02040503050406030204" pitchFamily="18" charset="0"/>
            </a:rPr>
            <a:t>Edi</a:t>
          </a:r>
          <a:r>
            <a:rPr lang="en-US" sz="1500" kern="1200" dirty="0" err="1">
              <a:latin typeface="Cambria" panose="02040503050406030204" pitchFamily="18" charset="0"/>
            </a:rPr>
            <a:t>tarea</a:t>
          </a:r>
          <a:r>
            <a:rPr lang="en-US" sz="1500" kern="1200" dirty="0">
              <a:latin typeface="Cambria" panose="02040503050406030204" pitchFamily="18" charset="0"/>
            </a:rPr>
            <a:t> </a:t>
          </a:r>
          <a:r>
            <a:rPr lang="en-US" sz="1500" kern="1200" dirty="0" err="1">
              <a:latin typeface="Cambria" panose="02040503050406030204" pitchFamily="18" charset="0"/>
            </a:rPr>
            <a:t>datelor</a:t>
          </a:r>
          <a:r>
            <a:rPr lang="en-US" sz="1500" kern="1200" dirty="0">
              <a:latin typeface="Cambria" panose="02040503050406030204" pitchFamily="18" charset="0"/>
            </a:rPr>
            <a:t> </a:t>
          </a:r>
          <a:r>
            <a:rPr lang="ro-MD" sz="1500" kern="1200" dirty="0">
              <a:latin typeface="Cambria" panose="02040503050406030204" pitchFamily="18" charset="0"/>
            </a:rPr>
            <a:t>angajaților</a:t>
          </a:r>
          <a:endParaRPr lang="en-US" sz="1500" kern="1200" dirty="0">
            <a:latin typeface="Cambria" panose="02040503050406030204" pitchFamily="18" charset="0"/>
          </a:endParaRPr>
        </a:p>
      </dsp:txBody>
      <dsp:txXfrm>
        <a:off x="319396" y="2264517"/>
        <a:ext cx="2411311" cy="432266"/>
      </dsp:txXfrm>
    </dsp:sp>
    <dsp:sp modelId="{FD4162B1-91C7-412C-90BA-0F9B88BBF972}">
      <dsp:nvSpPr>
        <dsp:cNvPr id="0" name=""/>
        <dsp:cNvSpPr/>
      </dsp:nvSpPr>
      <dsp:spPr>
        <a:xfrm>
          <a:off x="305948" y="2780872"/>
          <a:ext cx="2438207" cy="459162"/>
        </a:xfrm>
        <a:prstGeom prst="roundRect">
          <a:avLst>
            <a:gd name="adj" fmla="val 10000"/>
          </a:avLst>
        </a:prstGeom>
        <a:gradFill rotWithShape="0">
          <a:gsLst>
            <a:gs pos="0">
              <a:schemeClr val="accent1">
                <a:shade val="80000"/>
                <a:hueOff val="87960"/>
                <a:satOff val="-3931"/>
                <a:lumOff val="9105"/>
                <a:alphaOff val="0"/>
                <a:tint val="74000"/>
              </a:schemeClr>
            </a:gs>
            <a:gs pos="49000">
              <a:schemeClr val="accent1">
                <a:shade val="80000"/>
                <a:hueOff val="87960"/>
                <a:satOff val="-3931"/>
                <a:lumOff val="9105"/>
                <a:alphaOff val="0"/>
                <a:tint val="96000"/>
                <a:shade val="84000"/>
                <a:satMod val="110000"/>
              </a:schemeClr>
            </a:gs>
            <a:gs pos="49100">
              <a:schemeClr val="accent1">
                <a:shade val="80000"/>
                <a:hueOff val="87960"/>
                <a:satOff val="-3931"/>
                <a:lumOff val="9105"/>
                <a:alphaOff val="0"/>
                <a:shade val="55000"/>
                <a:satMod val="150000"/>
              </a:schemeClr>
            </a:gs>
            <a:gs pos="92000">
              <a:schemeClr val="accent1">
                <a:shade val="80000"/>
                <a:hueOff val="87960"/>
                <a:satOff val="-3931"/>
                <a:lumOff val="9105"/>
                <a:alphaOff val="0"/>
                <a:tint val="98000"/>
                <a:shade val="90000"/>
                <a:satMod val="128000"/>
              </a:schemeClr>
            </a:gs>
            <a:gs pos="100000">
              <a:schemeClr val="accent1">
                <a:shade val="80000"/>
                <a:hueOff val="87960"/>
                <a:satOff val="-3931"/>
                <a:lumOff val="9105"/>
                <a:alphaOff val="0"/>
                <a:tint val="90000"/>
                <a:shade val="97000"/>
                <a:satMod val="128000"/>
              </a:schemeClr>
            </a:gs>
          </a:gsLst>
          <a:lin ang="5400000" scaled="1"/>
        </a:gradFill>
        <a:ln>
          <a:noFill/>
        </a:ln>
        <a:effectLst>
          <a:outerShdw blurRad="39000" dist="25400" dir="5400000" rotWithShape="0">
            <a:schemeClr val="accent1">
              <a:shade val="80000"/>
              <a:hueOff val="87960"/>
              <a:satOff val="-3931"/>
              <a:lumOff val="9105"/>
              <a:alphaOff val="0"/>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dsp:spPr>
      <dsp:style>
        <a:lnRef idx="0">
          <a:scrgbClr r="0" g="0" b="0"/>
        </a:lnRef>
        <a:fillRef idx="3">
          <a:scrgbClr r="0" g="0" b="0"/>
        </a:fillRef>
        <a:effectRef idx="3">
          <a:scrgbClr r="0" g="0" b="0"/>
        </a:effectRef>
        <a:fontRef idx="minor">
          <a:schemeClr val="lt1"/>
        </a:fontRef>
      </dsp:style>
      <dsp:txBody>
        <a:bodyPr spcFirstLastPara="0" vert="horz" wrap="square" lIns="38100" tIns="28575" rIns="38100" bIns="28575" numCol="1" spcCol="1270" anchor="ctr" anchorCtr="0">
          <a:noAutofit/>
        </a:bodyPr>
        <a:lstStyle/>
        <a:p>
          <a:pPr marL="0" lvl="0" indent="0" algn="ctr" defTabSz="666750" rtl="0">
            <a:lnSpc>
              <a:spcPct val="90000"/>
            </a:lnSpc>
            <a:spcBef>
              <a:spcPct val="0"/>
            </a:spcBef>
            <a:spcAft>
              <a:spcPct val="35000"/>
            </a:spcAft>
            <a:buNone/>
          </a:pPr>
          <a:r>
            <a:rPr lang="ro-MD" sz="1500" kern="1200" dirty="0">
              <a:latin typeface="Cambria" panose="02040503050406030204" pitchFamily="18" charset="0"/>
            </a:rPr>
            <a:t>Edi</a:t>
          </a:r>
          <a:r>
            <a:rPr lang="en-US" sz="1500" kern="1200" dirty="0" err="1">
              <a:latin typeface="Cambria" panose="02040503050406030204" pitchFamily="18" charset="0"/>
            </a:rPr>
            <a:t>tarea</a:t>
          </a:r>
          <a:r>
            <a:rPr lang="en-US" sz="1500" kern="1200" dirty="0">
              <a:latin typeface="Cambria" panose="02040503050406030204" pitchFamily="18" charset="0"/>
            </a:rPr>
            <a:t> </a:t>
          </a:r>
          <a:r>
            <a:rPr lang="en-US" sz="1500" kern="1200" dirty="0" err="1">
              <a:latin typeface="Cambria" panose="02040503050406030204" pitchFamily="18" charset="0"/>
            </a:rPr>
            <a:t>datelor</a:t>
          </a:r>
          <a:r>
            <a:rPr lang="en-US" sz="1500" kern="1200" dirty="0">
              <a:latin typeface="Cambria" panose="02040503050406030204" pitchFamily="18" charset="0"/>
            </a:rPr>
            <a:t> </a:t>
          </a:r>
          <a:r>
            <a:rPr lang="ro-MD" sz="1500" kern="1200" dirty="0">
              <a:latin typeface="Cambria" panose="02040503050406030204" pitchFamily="18" charset="0"/>
            </a:rPr>
            <a:t>elevilor</a:t>
          </a:r>
          <a:endParaRPr lang="en-US" sz="1500" kern="1200" dirty="0">
            <a:latin typeface="Cambria" panose="02040503050406030204" pitchFamily="18" charset="0"/>
          </a:endParaRPr>
        </a:p>
      </dsp:txBody>
      <dsp:txXfrm>
        <a:off x="319396" y="2794320"/>
        <a:ext cx="2411311" cy="432266"/>
      </dsp:txXfrm>
    </dsp:sp>
    <dsp:sp modelId="{4B040149-C5B3-4FD2-B179-77ABFB94949A}">
      <dsp:nvSpPr>
        <dsp:cNvPr id="0" name=""/>
        <dsp:cNvSpPr/>
      </dsp:nvSpPr>
      <dsp:spPr>
        <a:xfrm>
          <a:off x="305948" y="3310675"/>
          <a:ext cx="2438207" cy="459162"/>
        </a:xfrm>
        <a:prstGeom prst="roundRect">
          <a:avLst>
            <a:gd name="adj" fmla="val 10000"/>
          </a:avLst>
        </a:prstGeom>
        <a:gradFill rotWithShape="0">
          <a:gsLst>
            <a:gs pos="0">
              <a:schemeClr val="accent1">
                <a:shade val="80000"/>
                <a:hueOff val="117279"/>
                <a:satOff val="-5241"/>
                <a:lumOff val="12140"/>
                <a:alphaOff val="0"/>
                <a:tint val="74000"/>
              </a:schemeClr>
            </a:gs>
            <a:gs pos="49000">
              <a:schemeClr val="accent1">
                <a:shade val="80000"/>
                <a:hueOff val="117279"/>
                <a:satOff val="-5241"/>
                <a:lumOff val="12140"/>
                <a:alphaOff val="0"/>
                <a:tint val="96000"/>
                <a:shade val="84000"/>
                <a:satMod val="110000"/>
              </a:schemeClr>
            </a:gs>
            <a:gs pos="49100">
              <a:schemeClr val="accent1">
                <a:shade val="80000"/>
                <a:hueOff val="117279"/>
                <a:satOff val="-5241"/>
                <a:lumOff val="12140"/>
                <a:alphaOff val="0"/>
                <a:shade val="55000"/>
                <a:satMod val="150000"/>
              </a:schemeClr>
            </a:gs>
            <a:gs pos="92000">
              <a:schemeClr val="accent1">
                <a:shade val="80000"/>
                <a:hueOff val="117279"/>
                <a:satOff val="-5241"/>
                <a:lumOff val="12140"/>
                <a:alphaOff val="0"/>
                <a:tint val="98000"/>
                <a:shade val="90000"/>
                <a:satMod val="128000"/>
              </a:schemeClr>
            </a:gs>
            <a:gs pos="100000">
              <a:schemeClr val="accent1">
                <a:shade val="80000"/>
                <a:hueOff val="117279"/>
                <a:satOff val="-5241"/>
                <a:lumOff val="12140"/>
                <a:alphaOff val="0"/>
                <a:tint val="90000"/>
                <a:shade val="97000"/>
                <a:satMod val="128000"/>
              </a:schemeClr>
            </a:gs>
          </a:gsLst>
          <a:lin ang="5400000" scaled="1"/>
        </a:gradFill>
        <a:ln>
          <a:noFill/>
        </a:ln>
        <a:effectLst>
          <a:outerShdw blurRad="39000" dist="25400" dir="5400000" rotWithShape="0">
            <a:schemeClr val="accent1">
              <a:shade val="80000"/>
              <a:hueOff val="117279"/>
              <a:satOff val="-5241"/>
              <a:lumOff val="12140"/>
              <a:alphaOff val="0"/>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dsp:spPr>
      <dsp:style>
        <a:lnRef idx="0">
          <a:scrgbClr r="0" g="0" b="0"/>
        </a:lnRef>
        <a:fillRef idx="3">
          <a:scrgbClr r="0" g="0" b="0"/>
        </a:fillRef>
        <a:effectRef idx="3">
          <a:scrgbClr r="0" g="0" b="0"/>
        </a:effectRef>
        <a:fontRef idx="minor">
          <a:schemeClr val="lt1"/>
        </a:fontRef>
      </dsp:style>
      <dsp:txBody>
        <a:bodyPr spcFirstLastPara="0" vert="horz" wrap="square" lIns="38100" tIns="28575" rIns="38100" bIns="28575" numCol="1" spcCol="1270" anchor="ctr" anchorCtr="0">
          <a:noAutofit/>
        </a:bodyPr>
        <a:lstStyle/>
        <a:p>
          <a:pPr marL="0" lvl="0" indent="0" algn="ctr" defTabSz="666750" rtl="0">
            <a:lnSpc>
              <a:spcPct val="90000"/>
            </a:lnSpc>
            <a:spcBef>
              <a:spcPct val="0"/>
            </a:spcBef>
            <a:spcAft>
              <a:spcPct val="35000"/>
            </a:spcAft>
            <a:buNone/>
          </a:pPr>
          <a:r>
            <a:rPr lang="ro-MD" sz="1500" kern="1200" dirty="0">
              <a:latin typeface="Cambria" panose="02040503050406030204" pitchFamily="18" charset="0"/>
            </a:rPr>
            <a:t>Vizualizarea rapoartelor</a:t>
          </a:r>
          <a:endParaRPr lang="en-US" sz="1500" kern="1200" dirty="0">
            <a:latin typeface="Cambria" panose="02040503050406030204" pitchFamily="18" charset="0"/>
          </a:endParaRPr>
        </a:p>
      </dsp:txBody>
      <dsp:txXfrm>
        <a:off x="319396" y="3324123"/>
        <a:ext cx="2411311" cy="432266"/>
      </dsp:txXfrm>
    </dsp:sp>
    <dsp:sp modelId="{4854A871-1FC4-4DAA-98B6-C34801D3F52A}">
      <dsp:nvSpPr>
        <dsp:cNvPr id="0" name=""/>
        <dsp:cNvSpPr/>
      </dsp:nvSpPr>
      <dsp:spPr>
        <a:xfrm>
          <a:off x="3277514" y="0"/>
          <a:ext cx="3047759" cy="3969041"/>
        </a:xfrm>
        <a:prstGeom prst="roundRect">
          <a:avLst>
            <a:gd name="adj" fmla="val 10000"/>
          </a:avLst>
        </a:prstGeom>
        <a:solidFill>
          <a:schemeClr val="accent1">
            <a:tint val="40000"/>
            <a:hueOff val="0"/>
            <a:satOff val="0"/>
            <a:lumOff val="0"/>
            <a:alphaOff val="0"/>
          </a:schemeClr>
        </a:solidFill>
        <a:ln>
          <a:noFill/>
        </a:ln>
        <a:effectLst>
          <a:outerShdw blurRad="39000" dist="25400" dir="5400000" rotWithShape="0">
            <a:schemeClr val="accent1">
              <a:tint val="40000"/>
              <a:hueOff val="0"/>
              <a:satOff val="0"/>
              <a:lumOff val="0"/>
              <a:alphaOff val="0"/>
              <a:shade val="33000"/>
              <a:alpha val="83000"/>
            </a:schemeClr>
          </a:outerShdw>
        </a:effectLst>
      </dsp:spPr>
      <dsp:style>
        <a:lnRef idx="0">
          <a:scrgbClr r="0" g="0" b="0"/>
        </a:lnRef>
        <a:fillRef idx="1">
          <a:scrgbClr r="0" g="0" b="0"/>
        </a:fillRef>
        <a:effectRef idx="2">
          <a:scrgbClr r="0" g="0" b="0"/>
        </a:effectRef>
        <a:fontRef idx="minor"/>
      </dsp:style>
      <dsp:txBody>
        <a:bodyPr spcFirstLastPara="0" vert="horz" wrap="square" lIns="91440" tIns="91440" rIns="91440" bIns="91440" numCol="1" spcCol="1270" anchor="ctr" anchorCtr="0">
          <a:noAutofit/>
        </a:bodyPr>
        <a:lstStyle/>
        <a:p>
          <a:pPr marL="0" lvl="0" indent="0" algn="ctr" defTabSz="1066800" rtl="0">
            <a:lnSpc>
              <a:spcPct val="90000"/>
            </a:lnSpc>
            <a:spcBef>
              <a:spcPct val="0"/>
            </a:spcBef>
            <a:spcAft>
              <a:spcPct val="35000"/>
            </a:spcAft>
            <a:buNone/>
          </a:pPr>
          <a:r>
            <a:rPr lang="en-US" sz="2400" b="1" kern="1200" dirty="0" err="1">
              <a:latin typeface="Cambria" panose="02040503050406030204" pitchFamily="18" charset="0"/>
            </a:rPr>
            <a:t>Analist</a:t>
          </a:r>
          <a:r>
            <a:rPr lang="en-US" sz="2400" b="1" kern="1200" dirty="0">
              <a:latin typeface="Cambria" panose="02040503050406030204" pitchFamily="18" charset="0"/>
            </a:rPr>
            <a:t> </a:t>
          </a:r>
          <a:r>
            <a:rPr lang="en-US" sz="2400" b="1" kern="1200" dirty="0" err="1">
              <a:latin typeface="Cambria" panose="02040503050406030204" pitchFamily="18" charset="0"/>
            </a:rPr>
            <a:t>Național</a:t>
          </a:r>
          <a:r>
            <a:rPr lang="en-US" sz="2400" b="1" kern="1200" dirty="0">
              <a:latin typeface="Cambria" panose="02040503050406030204" pitchFamily="18" charset="0"/>
            </a:rPr>
            <a:t>, </a:t>
          </a:r>
          <a:r>
            <a:rPr lang="en-US" sz="2400" b="1" kern="1200" dirty="0" err="1">
              <a:latin typeface="Cambria" panose="02040503050406030204" pitchFamily="18" charset="0"/>
            </a:rPr>
            <a:t>Raional</a:t>
          </a:r>
          <a:r>
            <a:rPr lang="en-US" sz="2400" b="1" kern="1200" dirty="0">
              <a:latin typeface="Cambria" panose="02040503050406030204" pitchFamily="18" charset="0"/>
            </a:rPr>
            <a:t>, </a:t>
          </a:r>
          <a:r>
            <a:rPr lang="en-US" sz="2400" b="1" kern="1200" dirty="0" err="1">
              <a:latin typeface="Cambria" panose="02040503050406030204" pitchFamily="18" charset="0"/>
            </a:rPr>
            <a:t>Instituție</a:t>
          </a:r>
          <a:endParaRPr lang="en-US" sz="2400" b="1" kern="1200" dirty="0">
            <a:latin typeface="Cambria" panose="02040503050406030204" pitchFamily="18" charset="0"/>
          </a:endParaRPr>
        </a:p>
      </dsp:txBody>
      <dsp:txXfrm>
        <a:off x="3277514" y="0"/>
        <a:ext cx="3047759" cy="1190712"/>
      </dsp:txXfrm>
    </dsp:sp>
    <dsp:sp modelId="{D3155D87-878F-4B9B-AAC7-C82BCB006886}">
      <dsp:nvSpPr>
        <dsp:cNvPr id="0" name=""/>
        <dsp:cNvSpPr/>
      </dsp:nvSpPr>
      <dsp:spPr>
        <a:xfrm>
          <a:off x="3582290" y="1505010"/>
          <a:ext cx="2438207" cy="777187"/>
        </a:xfrm>
        <a:prstGeom prst="roundRect">
          <a:avLst>
            <a:gd name="adj" fmla="val 10000"/>
          </a:avLst>
        </a:prstGeom>
        <a:gradFill rotWithShape="0">
          <a:gsLst>
            <a:gs pos="0">
              <a:schemeClr val="accent1">
                <a:shade val="80000"/>
                <a:hueOff val="146599"/>
                <a:satOff val="-6551"/>
                <a:lumOff val="15176"/>
                <a:alphaOff val="0"/>
                <a:tint val="74000"/>
              </a:schemeClr>
            </a:gs>
            <a:gs pos="49000">
              <a:schemeClr val="accent1">
                <a:shade val="80000"/>
                <a:hueOff val="146599"/>
                <a:satOff val="-6551"/>
                <a:lumOff val="15176"/>
                <a:alphaOff val="0"/>
                <a:tint val="96000"/>
                <a:shade val="84000"/>
                <a:satMod val="110000"/>
              </a:schemeClr>
            </a:gs>
            <a:gs pos="49100">
              <a:schemeClr val="accent1">
                <a:shade val="80000"/>
                <a:hueOff val="146599"/>
                <a:satOff val="-6551"/>
                <a:lumOff val="15176"/>
                <a:alphaOff val="0"/>
                <a:shade val="55000"/>
                <a:satMod val="150000"/>
              </a:schemeClr>
            </a:gs>
            <a:gs pos="92000">
              <a:schemeClr val="accent1">
                <a:shade val="80000"/>
                <a:hueOff val="146599"/>
                <a:satOff val="-6551"/>
                <a:lumOff val="15176"/>
                <a:alphaOff val="0"/>
                <a:tint val="98000"/>
                <a:shade val="90000"/>
                <a:satMod val="128000"/>
              </a:schemeClr>
            </a:gs>
            <a:gs pos="100000">
              <a:schemeClr val="accent1">
                <a:shade val="80000"/>
                <a:hueOff val="146599"/>
                <a:satOff val="-6551"/>
                <a:lumOff val="15176"/>
                <a:alphaOff val="0"/>
                <a:tint val="90000"/>
                <a:shade val="97000"/>
                <a:satMod val="128000"/>
              </a:schemeClr>
            </a:gs>
          </a:gsLst>
          <a:lin ang="5400000" scaled="1"/>
        </a:gradFill>
        <a:ln>
          <a:noFill/>
        </a:ln>
        <a:effectLst>
          <a:outerShdw blurRad="39000" dist="25400" dir="5400000" rotWithShape="0">
            <a:schemeClr val="accent1">
              <a:shade val="80000"/>
              <a:hueOff val="146599"/>
              <a:satOff val="-6551"/>
              <a:lumOff val="15176"/>
              <a:alphaOff val="0"/>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dsp:spPr>
      <dsp:style>
        <a:lnRef idx="0">
          <a:scrgbClr r="0" g="0" b="0"/>
        </a:lnRef>
        <a:fillRef idx="3">
          <a:scrgbClr r="0" g="0" b="0"/>
        </a:fillRef>
        <a:effectRef idx="3">
          <a:scrgbClr r="0" g="0" b="0"/>
        </a:effectRef>
        <a:fontRef idx="minor">
          <a:schemeClr val="lt1"/>
        </a:fontRef>
      </dsp:style>
      <dsp:txBody>
        <a:bodyPr spcFirstLastPara="0" vert="horz" wrap="square" lIns="38100" tIns="28575" rIns="38100" bIns="28575" numCol="1" spcCol="1270" anchor="ctr" anchorCtr="0">
          <a:noAutofit/>
        </a:bodyPr>
        <a:lstStyle/>
        <a:p>
          <a:pPr marL="0" lvl="0" indent="0" algn="ctr" defTabSz="666750" rtl="0">
            <a:lnSpc>
              <a:spcPct val="90000"/>
            </a:lnSpc>
            <a:spcBef>
              <a:spcPct val="0"/>
            </a:spcBef>
            <a:spcAft>
              <a:spcPct val="35000"/>
            </a:spcAft>
            <a:buNone/>
          </a:pPr>
          <a:r>
            <a:rPr lang="ro-MD" sz="1500" kern="1200" dirty="0">
              <a:latin typeface="Cambria" panose="02040503050406030204" pitchFamily="18" charset="0"/>
            </a:rPr>
            <a:t>Vizualizarea rapoartelor</a:t>
          </a:r>
          <a:endParaRPr lang="en-US" sz="1500" kern="1200" dirty="0">
            <a:latin typeface="Cambria" panose="02040503050406030204" pitchFamily="18" charset="0"/>
          </a:endParaRPr>
        </a:p>
      </dsp:txBody>
      <dsp:txXfrm>
        <a:off x="3605053" y="1527773"/>
        <a:ext cx="2392681" cy="731661"/>
      </dsp:txXfrm>
    </dsp:sp>
    <dsp:sp modelId="{4A0466DD-9A69-4F4E-A4AA-08FD2EB27CDD}">
      <dsp:nvSpPr>
        <dsp:cNvPr id="0" name=""/>
        <dsp:cNvSpPr/>
      </dsp:nvSpPr>
      <dsp:spPr>
        <a:xfrm>
          <a:off x="3582290" y="2679102"/>
          <a:ext cx="2438207" cy="777187"/>
        </a:xfrm>
        <a:prstGeom prst="roundRect">
          <a:avLst>
            <a:gd name="adj" fmla="val 10000"/>
          </a:avLst>
        </a:prstGeom>
        <a:gradFill rotWithShape="0">
          <a:gsLst>
            <a:gs pos="0">
              <a:schemeClr val="accent1">
                <a:shade val="80000"/>
                <a:hueOff val="175919"/>
                <a:satOff val="-7861"/>
                <a:lumOff val="18211"/>
                <a:alphaOff val="0"/>
                <a:tint val="74000"/>
              </a:schemeClr>
            </a:gs>
            <a:gs pos="49000">
              <a:schemeClr val="accent1">
                <a:shade val="80000"/>
                <a:hueOff val="175919"/>
                <a:satOff val="-7861"/>
                <a:lumOff val="18211"/>
                <a:alphaOff val="0"/>
                <a:tint val="96000"/>
                <a:shade val="84000"/>
                <a:satMod val="110000"/>
              </a:schemeClr>
            </a:gs>
            <a:gs pos="49100">
              <a:schemeClr val="accent1">
                <a:shade val="80000"/>
                <a:hueOff val="175919"/>
                <a:satOff val="-7861"/>
                <a:lumOff val="18211"/>
                <a:alphaOff val="0"/>
                <a:shade val="55000"/>
                <a:satMod val="150000"/>
              </a:schemeClr>
            </a:gs>
            <a:gs pos="92000">
              <a:schemeClr val="accent1">
                <a:shade val="80000"/>
                <a:hueOff val="175919"/>
                <a:satOff val="-7861"/>
                <a:lumOff val="18211"/>
                <a:alphaOff val="0"/>
                <a:tint val="98000"/>
                <a:shade val="90000"/>
                <a:satMod val="128000"/>
              </a:schemeClr>
            </a:gs>
            <a:gs pos="100000">
              <a:schemeClr val="accent1">
                <a:shade val="80000"/>
                <a:hueOff val="175919"/>
                <a:satOff val="-7861"/>
                <a:lumOff val="18211"/>
                <a:alphaOff val="0"/>
                <a:tint val="90000"/>
                <a:shade val="97000"/>
                <a:satMod val="128000"/>
              </a:schemeClr>
            </a:gs>
          </a:gsLst>
          <a:lin ang="5400000" scaled="1"/>
        </a:gradFill>
        <a:ln>
          <a:noFill/>
        </a:ln>
        <a:effectLst>
          <a:outerShdw blurRad="39000" dist="25400" dir="5400000" rotWithShape="0">
            <a:schemeClr val="accent1">
              <a:shade val="80000"/>
              <a:hueOff val="175919"/>
              <a:satOff val="-7861"/>
              <a:lumOff val="18211"/>
              <a:alphaOff val="0"/>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dsp:spPr>
      <dsp:style>
        <a:lnRef idx="0">
          <a:scrgbClr r="0" g="0" b="0"/>
        </a:lnRef>
        <a:fillRef idx="3">
          <a:scrgbClr r="0" g="0" b="0"/>
        </a:fillRef>
        <a:effectRef idx="3">
          <a:scrgbClr r="0" g="0" b="0"/>
        </a:effectRef>
        <a:fontRef idx="minor">
          <a:schemeClr val="lt1"/>
        </a:fontRef>
      </dsp:style>
      <dsp:txBody>
        <a:bodyPr spcFirstLastPara="0" vert="horz" wrap="square" lIns="38100" tIns="28575" rIns="38100" bIns="28575" numCol="1" spcCol="1270" anchor="ctr" anchorCtr="0">
          <a:noAutofit/>
        </a:bodyPr>
        <a:lstStyle/>
        <a:p>
          <a:pPr marL="0" lvl="0" indent="0" algn="ctr" defTabSz="666750" rtl="0">
            <a:lnSpc>
              <a:spcPct val="90000"/>
            </a:lnSpc>
            <a:spcBef>
              <a:spcPct val="0"/>
            </a:spcBef>
            <a:spcAft>
              <a:spcPct val="35000"/>
            </a:spcAft>
            <a:buNone/>
          </a:pPr>
          <a:r>
            <a:rPr lang="ro-MD" sz="1500" kern="1200" dirty="0">
              <a:latin typeface="Cambria" panose="02040503050406030204" pitchFamily="18" charset="0"/>
            </a:rPr>
            <a:t>Descărcarea rapoartelor</a:t>
          </a:r>
          <a:endParaRPr lang="en-US" sz="1500" kern="1200" dirty="0">
            <a:latin typeface="Cambria" panose="02040503050406030204" pitchFamily="18" charset="0"/>
          </a:endParaRPr>
        </a:p>
      </dsp:txBody>
      <dsp:txXfrm>
        <a:off x="3605053" y="2701865"/>
        <a:ext cx="2392681" cy="731661"/>
      </dsp:txXfrm>
    </dsp:sp>
    <dsp:sp modelId="{D9B53EC2-07C9-427B-B4C9-D56C82E91322}">
      <dsp:nvSpPr>
        <dsp:cNvPr id="0" name=""/>
        <dsp:cNvSpPr/>
      </dsp:nvSpPr>
      <dsp:spPr>
        <a:xfrm>
          <a:off x="6553855" y="0"/>
          <a:ext cx="3047759" cy="3969041"/>
        </a:xfrm>
        <a:prstGeom prst="roundRect">
          <a:avLst>
            <a:gd name="adj" fmla="val 10000"/>
          </a:avLst>
        </a:prstGeom>
        <a:solidFill>
          <a:schemeClr val="accent1">
            <a:tint val="40000"/>
            <a:hueOff val="0"/>
            <a:satOff val="0"/>
            <a:lumOff val="0"/>
            <a:alphaOff val="0"/>
          </a:schemeClr>
        </a:solidFill>
        <a:ln>
          <a:noFill/>
        </a:ln>
        <a:effectLst>
          <a:outerShdw blurRad="39000" dist="25400" dir="5400000" rotWithShape="0">
            <a:schemeClr val="accent1">
              <a:tint val="40000"/>
              <a:hueOff val="0"/>
              <a:satOff val="0"/>
              <a:lumOff val="0"/>
              <a:alphaOff val="0"/>
              <a:shade val="33000"/>
              <a:alpha val="83000"/>
            </a:schemeClr>
          </a:outerShdw>
        </a:effectLst>
      </dsp:spPr>
      <dsp:style>
        <a:lnRef idx="0">
          <a:scrgbClr r="0" g="0" b="0"/>
        </a:lnRef>
        <a:fillRef idx="1">
          <a:scrgbClr r="0" g="0" b="0"/>
        </a:fillRef>
        <a:effectRef idx="2">
          <a:scrgbClr r="0" g="0" b="0"/>
        </a:effectRef>
        <a:fontRef idx="minor"/>
      </dsp:style>
      <dsp:txBody>
        <a:bodyPr spcFirstLastPara="0" vert="horz" wrap="square" lIns="91440" tIns="91440" rIns="91440" bIns="91440" numCol="1" spcCol="1270" anchor="ctr" anchorCtr="0">
          <a:noAutofit/>
        </a:bodyPr>
        <a:lstStyle/>
        <a:p>
          <a:pPr marL="0" lvl="0" indent="0" algn="ctr" defTabSz="1066800" rtl="0">
            <a:lnSpc>
              <a:spcPct val="90000"/>
            </a:lnSpc>
            <a:spcBef>
              <a:spcPct val="0"/>
            </a:spcBef>
            <a:spcAft>
              <a:spcPct val="35000"/>
            </a:spcAft>
            <a:buNone/>
          </a:pPr>
          <a:r>
            <a:rPr lang="en-US" sz="2400" b="1" kern="1200">
              <a:latin typeface="Cambria" panose="02040503050406030204" pitchFamily="18" charset="0"/>
            </a:rPr>
            <a:t>Diriginte de clasă</a:t>
          </a:r>
          <a:endParaRPr lang="en-US" sz="2400" kern="1200" dirty="0">
            <a:latin typeface="Cambria" panose="02040503050406030204" pitchFamily="18" charset="0"/>
          </a:endParaRPr>
        </a:p>
      </dsp:txBody>
      <dsp:txXfrm>
        <a:off x="6553855" y="0"/>
        <a:ext cx="3047759" cy="1190712"/>
      </dsp:txXfrm>
    </dsp:sp>
    <dsp:sp modelId="{DFE49E5B-E106-4540-AB28-43BF5C0EE8E1}">
      <dsp:nvSpPr>
        <dsp:cNvPr id="0" name=""/>
        <dsp:cNvSpPr/>
      </dsp:nvSpPr>
      <dsp:spPr>
        <a:xfrm>
          <a:off x="6858631" y="1191051"/>
          <a:ext cx="2438207" cy="779757"/>
        </a:xfrm>
        <a:prstGeom prst="roundRect">
          <a:avLst>
            <a:gd name="adj" fmla="val 10000"/>
          </a:avLst>
        </a:prstGeom>
        <a:gradFill rotWithShape="0">
          <a:gsLst>
            <a:gs pos="0">
              <a:schemeClr val="accent1">
                <a:shade val="80000"/>
                <a:hueOff val="205239"/>
                <a:satOff val="-9172"/>
                <a:lumOff val="21246"/>
                <a:alphaOff val="0"/>
                <a:tint val="74000"/>
              </a:schemeClr>
            </a:gs>
            <a:gs pos="49000">
              <a:schemeClr val="accent1">
                <a:shade val="80000"/>
                <a:hueOff val="205239"/>
                <a:satOff val="-9172"/>
                <a:lumOff val="21246"/>
                <a:alphaOff val="0"/>
                <a:tint val="96000"/>
                <a:shade val="84000"/>
                <a:satMod val="110000"/>
              </a:schemeClr>
            </a:gs>
            <a:gs pos="49100">
              <a:schemeClr val="accent1">
                <a:shade val="80000"/>
                <a:hueOff val="205239"/>
                <a:satOff val="-9172"/>
                <a:lumOff val="21246"/>
                <a:alphaOff val="0"/>
                <a:shade val="55000"/>
                <a:satMod val="150000"/>
              </a:schemeClr>
            </a:gs>
            <a:gs pos="92000">
              <a:schemeClr val="accent1">
                <a:shade val="80000"/>
                <a:hueOff val="205239"/>
                <a:satOff val="-9172"/>
                <a:lumOff val="21246"/>
                <a:alphaOff val="0"/>
                <a:tint val="98000"/>
                <a:shade val="90000"/>
                <a:satMod val="128000"/>
              </a:schemeClr>
            </a:gs>
            <a:gs pos="100000">
              <a:schemeClr val="accent1">
                <a:shade val="80000"/>
                <a:hueOff val="205239"/>
                <a:satOff val="-9172"/>
                <a:lumOff val="21246"/>
                <a:alphaOff val="0"/>
                <a:tint val="90000"/>
                <a:shade val="97000"/>
                <a:satMod val="128000"/>
              </a:schemeClr>
            </a:gs>
          </a:gsLst>
          <a:lin ang="5400000" scaled="1"/>
        </a:gradFill>
        <a:ln>
          <a:noFill/>
        </a:ln>
        <a:effectLst>
          <a:outerShdw blurRad="39000" dist="25400" dir="5400000" rotWithShape="0">
            <a:schemeClr val="accent1">
              <a:shade val="80000"/>
              <a:hueOff val="205239"/>
              <a:satOff val="-9172"/>
              <a:lumOff val="21246"/>
              <a:alphaOff val="0"/>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dsp:spPr>
      <dsp:style>
        <a:lnRef idx="0">
          <a:scrgbClr r="0" g="0" b="0"/>
        </a:lnRef>
        <a:fillRef idx="3">
          <a:scrgbClr r="0" g="0" b="0"/>
        </a:fillRef>
        <a:effectRef idx="3">
          <a:scrgbClr r="0" g="0" b="0"/>
        </a:effectRef>
        <a:fontRef idx="minor">
          <a:schemeClr val="lt1"/>
        </a:fontRef>
      </dsp:style>
      <dsp:txBody>
        <a:bodyPr spcFirstLastPara="0" vert="horz" wrap="square" lIns="38100" tIns="28575" rIns="38100" bIns="28575" numCol="1" spcCol="1270" anchor="ctr" anchorCtr="0">
          <a:noAutofit/>
        </a:bodyPr>
        <a:lstStyle/>
        <a:p>
          <a:pPr marL="0" lvl="0" indent="0" algn="ctr" defTabSz="666750" rtl="0">
            <a:lnSpc>
              <a:spcPct val="90000"/>
            </a:lnSpc>
            <a:spcBef>
              <a:spcPct val="0"/>
            </a:spcBef>
            <a:spcAft>
              <a:spcPct val="35000"/>
            </a:spcAft>
            <a:buNone/>
          </a:pPr>
          <a:r>
            <a:rPr lang="ro-MD" sz="1500" kern="1200" dirty="0">
              <a:latin typeface="Cambria" panose="02040503050406030204" pitchFamily="18" charset="0"/>
            </a:rPr>
            <a:t>Edi</a:t>
          </a:r>
          <a:r>
            <a:rPr lang="en-US" sz="1500" kern="1200" dirty="0" err="1">
              <a:latin typeface="Cambria" panose="02040503050406030204" pitchFamily="18" charset="0"/>
            </a:rPr>
            <a:t>tarea</a:t>
          </a:r>
          <a:r>
            <a:rPr lang="en-US" sz="1500" kern="1200" dirty="0">
              <a:latin typeface="Cambria" panose="02040503050406030204" pitchFamily="18" charset="0"/>
            </a:rPr>
            <a:t> </a:t>
          </a:r>
          <a:r>
            <a:rPr lang="en-US" sz="1500" kern="1200" dirty="0" err="1">
              <a:latin typeface="Cambria" panose="02040503050406030204" pitchFamily="18" charset="0"/>
            </a:rPr>
            <a:t>datelor</a:t>
          </a:r>
          <a:r>
            <a:rPr lang="en-US" sz="1500" kern="1200" dirty="0">
              <a:latin typeface="Cambria" panose="02040503050406030204" pitchFamily="18" charset="0"/>
            </a:rPr>
            <a:t> </a:t>
          </a:r>
          <a:r>
            <a:rPr lang="ro-MD" sz="1500" kern="1200" dirty="0">
              <a:latin typeface="Cambria" panose="02040503050406030204" pitchFamily="18" charset="0"/>
            </a:rPr>
            <a:t>elevilor</a:t>
          </a:r>
          <a:endParaRPr lang="en-US" sz="1500" kern="1200" dirty="0">
            <a:latin typeface="Cambria" panose="02040503050406030204" pitchFamily="18" charset="0"/>
          </a:endParaRPr>
        </a:p>
      </dsp:txBody>
      <dsp:txXfrm>
        <a:off x="6881469" y="1213889"/>
        <a:ext cx="2392531" cy="734081"/>
      </dsp:txXfrm>
    </dsp:sp>
    <dsp:sp modelId="{50B153C7-E310-4E25-85E4-FDEFDE6F6C63}">
      <dsp:nvSpPr>
        <dsp:cNvPr id="0" name=""/>
        <dsp:cNvSpPr/>
      </dsp:nvSpPr>
      <dsp:spPr>
        <a:xfrm>
          <a:off x="6858631" y="2090771"/>
          <a:ext cx="2438207" cy="779757"/>
        </a:xfrm>
        <a:prstGeom prst="roundRect">
          <a:avLst>
            <a:gd name="adj" fmla="val 10000"/>
          </a:avLst>
        </a:prstGeom>
        <a:gradFill rotWithShape="0">
          <a:gsLst>
            <a:gs pos="0">
              <a:schemeClr val="accent1">
                <a:shade val="80000"/>
                <a:hueOff val="234559"/>
                <a:satOff val="-10482"/>
                <a:lumOff val="24281"/>
                <a:alphaOff val="0"/>
                <a:tint val="74000"/>
              </a:schemeClr>
            </a:gs>
            <a:gs pos="49000">
              <a:schemeClr val="accent1">
                <a:shade val="80000"/>
                <a:hueOff val="234559"/>
                <a:satOff val="-10482"/>
                <a:lumOff val="24281"/>
                <a:alphaOff val="0"/>
                <a:tint val="96000"/>
                <a:shade val="84000"/>
                <a:satMod val="110000"/>
              </a:schemeClr>
            </a:gs>
            <a:gs pos="49100">
              <a:schemeClr val="accent1">
                <a:shade val="80000"/>
                <a:hueOff val="234559"/>
                <a:satOff val="-10482"/>
                <a:lumOff val="24281"/>
                <a:alphaOff val="0"/>
                <a:shade val="55000"/>
                <a:satMod val="150000"/>
              </a:schemeClr>
            </a:gs>
            <a:gs pos="92000">
              <a:schemeClr val="accent1">
                <a:shade val="80000"/>
                <a:hueOff val="234559"/>
                <a:satOff val="-10482"/>
                <a:lumOff val="24281"/>
                <a:alphaOff val="0"/>
                <a:tint val="98000"/>
                <a:shade val="90000"/>
                <a:satMod val="128000"/>
              </a:schemeClr>
            </a:gs>
            <a:gs pos="100000">
              <a:schemeClr val="accent1">
                <a:shade val="80000"/>
                <a:hueOff val="234559"/>
                <a:satOff val="-10482"/>
                <a:lumOff val="24281"/>
                <a:alphaOff val="0"/>
                <a:tint val="90000"/>
                <a:shade val="97000"/>
                <a:satMod val="128000"/>
              </a:schemeClr>
            </a:gs>
          </a:gsLst>
          <a:lin ang="5400000" scaled="1"/>
        </a:gradFill>
        <a:ln>
          <a:noFill/>
        </a:ln>
        <a:effectLst>
          <a:outerShdw blurRad="39000" dist="25400" dir="5400000" rotWithShape="0">
            <a:schemeClr val="accent1">
              <a:shade val="80000"/>
              <a:hueOff val="234559"/>
              <a:satOff val="-10482"/>
              <a:lumOff val="24281"/>
              <a:alphaOff val="0"/>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dsp:spPr>
      <dsp:style>
        <a:lnRef idx="0">
          <a:scrgbClr r="0" g="0" b="0"/>
        </a:lnRef>
        <a:fillRef idx="3">
          <a:scrgbClr r="0" g="0" b="0"/>
        </a:fillRef>
        <a:effectRef idx="3">
          <a:scrgbClr r="0" g="0" b="0"/>
        </a:effectRef>
        <a:fontRef idx="minor">
          <a:schemeClr val="lt1"/>
        </a:fontRef>
      </dsp:style>
      <dsp:txBody>
        <a:bodyPr spcFirstLastPara="0" vert="horz" wrap="square" lIns="38100" tIns="28575" rIns="38100" bIns="28575" numCol="1" spcCol="1270" anchor="ctr" anchorCtr="0">
          <a:noAutofit/>
        </a:bodyPr>
        <a:lstStyle/>
        <a:p>
          <a:pPr marL="0" lvl="0" indent="0" algn="ctr" defTabSz="666750" rtl="0">
            <a:lnSpc>
              <a:spcPct val="90000"/>
            </a:lnSpc>
            <a:spcBef>
              <a:spcPct val="0"/>
            </a:spcBef>
            <a:spcAft>
              <a:spcPct val="35000"/>
            </a:spcAft>
            <a:buNone/>
          </a:pPr>
          <a:r>
            <a:rPr lang="ro-MD" sz="1500" kern="1200" dirty="0">
              <a:latin typeface="Cambria" panose="02040503050406030204" pitchFamily="18" charset="0"/>
            </a:rPr>
            <a:t>Transferul elevilor</a:t>
          </a:r>
          <a:endParaRPr lang="en-US" sz="1500" kern="1200" dirty="0">
            <a:latin typeface="Cambria" panose="02040503050406030204" pitchFamily="18" charset="0"/>
          </a:endParaRPr>
        </a:p>
      </dsp:txBody>
      <dsp:txXfrm>
        <a:off x="6881469" y="2113609"/>
        <a:ext cx="2392531" cy="734081"/>
      </dsp:txXfrm>
    </dsp:sp>
    <dsp:sp modelId="{2E2B3F95-A629-4394-B4C9-8D2A685BF3AB}">
      <dsp:nvSpPr>
        <dsp:cNvPr id="0" name=""/>
        <dsp:cNvSpPr/>
      </dsp:nvSpPr>
      <dsp:spPr>
        <a:xfrm>
          <a:off x="6858631" y="2990492"/>
          <a:ext cx="2438207" cy="779757"/>
        </a:xfrm>
        <a:prstGeom prst="roundRect">
          <a:avLst>
            <a:gd name="adj" fmla="val 10000"/>
          </a:avLst>
        </a:prstGeom>
        <a:gradFill rotWithShape="0">
          <a:gsLst>
            <a:gs pos="0">
              <a:schemeClr val="accent1">
                <a:shade val="80000"/>
                <a:hueOff val="263879"/>
                <a:satOff val="-11792"/>
                <a:lumOff val="27316"/>
                <a:alphaOff val="0"/>
                <a:tint val="74000"/>
              </a:schemeClr>
            </a:gs>
            <a:gs pos="49000">
              <a:schemeClr val="accent1">
                <a:shade val="80000"/>
                <a:hueOff val="263879"/>
                <a:satOff val="-11792"/>
                <a:lumOff val="27316"/>
                <a:alphaOff val="0"/>
                <a:tint val="96000"/>
                <a:shade val="84000"/>
                <a:satMod val="110000"/>
              </a:schemeClr>
            </a:gs>
            <a:gs pos="49100">
              <a:schemeClr val="accent1">
                <a:shade val="80000"/>
                <a:hueOff val="263879"/>
                <a:satOff val="-11792"/>
                <a:lumOff val="27316"/>
                <a:alphaOff val="0"/>
                <a:shade val="55000"/>
                <a:satMod val="150000"/>
              </a:schemeClr>
            </a:gs>
            <a:gs pos="92000">
              <a:schemeClr val="accent1">
                <a:shade val="80000"/>
                <a:hueOff val="263879"/>
                <a:satOff val="-11792"/>
                <a:lumOff val="27316"/>
                <a:alphaOff val="0"/>
                <a:tint val="98000"/>
                <a:shade val="90000"/>
                <a:satMod val="128000"/>
              </a:schemeClr>
            </a:gs>
            <a:gs pos="100000">
              <a:schemeClr val="accent1">
                <a:shade val="80000"/>
                <a:hueOff val="263879"/>
                <a:satOff val="-11792"/>
                <a:lumOff val="27316"/>
                <a:alphaOff val="0"/>
                <a:tint val="90000"/>
                <a:shade val="97000"/>
                <a:satMod val="128000"/>
              </a:schemeClr>
            </a:gs>
          </a:gsLst>
          <a:lin ang="5400000" scaled="1"/>
        </a:gradFill>
        <a:ln>
          <a:noFill/>
        </a:ln>
        <a:effectLst>
          <a:outerShdw blurRad="39000" dist="25400" dir="5400000" rotWithShape="0">
            <a:schemeClr val="accent1">
              <a:shade val="80000"/>
              <a:hueOff val="263879"/>
              <a:satOff val="-11792"/>
              <a:lumOff val="27316"/>
              <a:alphaOff val="0"/>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dsp:spPr>
      <dsp:style>
        <a:lnRef idx="0">
          <a:scrgbClr r="0" g="0" b="0"/>
        </a:lnRef>
        <a:fillRef idx="3">
          <a:scrgbClr r="0" g="0" b="0"/>
        </a:fillRef>
        <a:effectRef idx="3">
          <a:scrgbClr r="0" g="0" b="0"/>
        </a:effectRef>
        <a:fontRef idx="minor">
          <a:schemeClr val="lt1"/>
        </a:fontRef>
      </dsp:style>
      <dsp:txBody>
        <a:bodyPr spcFirstLastPara="0" vert="horz" wrap="square" lIns="38100" tIns="28575" rIns="38100" bIns="28575" numCol="1" spcCol="1270" anchor="ctr" anchorCtr="0">
          <a:noAutofit/>
        </a:bodyPr>
        <a:lstStyle/>
        <a:p>
          <a:pPr marL="0" lvl="0" indent="0" algn="ctr" defTabSz="666750" rtl="0">
            <a:lnSpc>
              <a:spcPct val="90000"/>
            </a:lnSpc>
            <a:spcBef>
              <a:spcPct val="0"/>
            </a:spcBef>
            <a:spcAft>
              <a:spcPct val="35000"/>
            </a:spcAft>
            <a:buNone/>
          </a:pPr>
          <a:r>
            <a:rPr lang="ro-MD" sz="1500" kern="1200" dirty="0">
              <a:latin typeface="Cambria" panose="02040503050406030204" pitchFamily="18" charset="0"/>
            </a:rPr>
            <a:t>Vizualizarea rapoartelor</a:t>
          </a:r>
          <a:endParaRPr lang="en-US" sz="1500" kern="1200" dirty="0">
            <a:latin typeface="Cambria" panose="02040503050406030204" pitchFamily="18" charset="0"/>
          </a:endParaRPr>
        </a:p>
      </dsp:txBody>
      <dsp:txXfrm>
        <a:off x="6881469" y="3013330"/>
        <a:ext cx="2392531" cy="73408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FA5090-8F45-48EA-B8A1-1DDA2B0A9684}">
      <dsp:nvSpPr>
        <dsp:cNvPr id="0" name=""/>
        <dsp:cNvSpPr/>
      </dsp:nvSpPr>
      <dsp:spPr>
        <a:xfrm>
          <a:off x="2241556" y="1557448"/>
          <a:ext cx="1483155" cy="132424"/>
        </a:xfrm>
        <a:custGeom>
          <a:avLst/>
          <a:gdLst/>
          <a:ahLst/>
          <a:cxnLst/>
          <a:rect l="0" t="0" r="0" b="0"/>
          <a:pathLst>
            <a:path>
              <a:moveTo>
                <a:pt x="0" y="132424"/>
              </a:moveTo>
              <a:lnTo>
                <a:pt x="1483155" y="132424"/>
              </a:lnTo>
              <a:lnTo>
                <a:pt x="1483155" y="0"/>
              </a:lnTo>
            </a:path>
          </a:pathLst>
        </a:custGeom>
        <a:noFill/>
        <a:ln w="400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BB07978-1FEA-443E-8CA1-BA3D0FA67979}">
      <dsp:nvSpPr>
        <dsp:cNvPr id="0" name=""/>
        <dsp:cNvSpPr/>
      </dsp:nvSpPr>
      <dsp:spPr>
        <a:xfrm>
          <a:off x="2241556" y="1689873"/>
          <a:ext cx="2966310" cy="1366621"/>
        </a:xfrm>
        <a:custGeom>
          <a:avLst/>
          <a:gdLst/>
          <a:ahLst/>
          <a:cxnLst/>
          <a:rect l="0" t="0" r="0" b="0"/>
          <a:pathLst>
            <a:path>
              <a:moveTo>
                <a:pt x="0" y="0"/>
              </a:moveTo>
              <a:lnTo>
                <a:pt x="2754431" y="0"/>
              </a:lnTo>
              <a:lnTo>
                <a:pt x="2754431" y="1366621"/>
              </a:lnTo>
              <a:lnTo>
                <a:pt x="2966310" y="1366621"/>
              </a:lnTo>
            </a:path>
          </a:pathLst>
        </a:custGeom>
        <a:noFill/>
        <a:ln w="400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2484B1B-D74C-4BEB-9194-79157DC66F2C}">
      <dsp:nvSpPr>
        <dsp:cNvPr id="0" name=""/>
        <dsp:cNvSpPr/>
      </dsp:nvSpPr>
      <dsp:spPr>
        <a:xfrm>
          <a:off x="2241556" y="1689873"/>
          <a:ext cx="2966310" cy="455540"/>
        </a:xfrm>
        <a:custGeom>
          <a:avLst/>
          <a:gdLst/>
          <a:ahLst/>
          <a:cxnLst/>
          <a:rect l="0" t="0" r="0" b="0"/>
          <a:pathLst>
            <a:path>
              <a:moveTo>
                <a:pt x="0" y="0"/>
              </a:moveTo>
              <a:lnTo>
                <a:pt x="2754431" y="0"/>
              </a:lnTo>
              <a:lnTo>
                <a:pt x="2754431" y="455540"/>
              </a:lnTo>
              <a:lnTo>
                <a:pt x="2966310" y="455540"/>
              </a:lnTo>
            </a:path>
          </a:pathLst>
        </a:custGeom>
        <a:noFill/>
        <a:ln w="400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1C50297-61AB-4B81-8347-920BE9616404}">
      <dsp:nvSpPr>
        <dsp:cNvPr id="0" name=""/>
        <dsp:cNvSpPr/>
      </dsp:nvSpPr>
      <dsp:spPr>
        <a:xfrm>
          <a:off x="2241556" y="1234332"/>
          <a:ext cx="2966310" cy="455540"/>
        </a:xfrm>
        <a:custGeom>
          <a:avLst/>
          <a:gdLst/>
          <a:ahLst/>
          <a:cxnLst/>
          <a:rect l="0" t="0" r="0" b="0"/>
          <a:pathLst>
            <a:path>
              <a:moveTo>
                <a:pt x="0" y="455540"/>
              </a:moveTo>
              <a:lnTo>
                <a:pt x="2754431" y="455540"/>
              </a:lnTo>
              <a:lnTo>
                <a:pt x="2754431" y="0"/>
              </a:lnTo>
              <a:lnTo>
                <a:pt x="2966310" y="0"/>
              </a:lnTo>
            </a:path>
          </a:pathLst>
        </a:custGeom>
        <a:noFill/>
        <a:ln w="400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450514D-AB1A-4C53-A2F1-7B719674EA5A}">
      <dsp:nvSpPr>
        <dsp:cNvPr id="0" name=""/>
        <dsp:cNvSpPr/>
      </dsp:nvSpPr>
      <dsp:spPr>
        <a:xfrm>
          <a:off x="2241556" y="323251"/>
          <a:ext cx="2966310" cy="1366621"/>
        </a:xfrm>
        <a:custGeom>
          <a:avLst/>
          <a:gdLst/>
          <a:ahLst/>
          <a:cxnLst/>
          <a:rect l="0" t="0" r="0" b="0"/>
          <a:pathLst>
            <a:path>
              <a:moveTo>
                <a:pt x="0" y="1366621"/>
              </a:moveTo>
              <a:lnTo>
                <a:pt x="2754431" y="1366621"/>
              </a:lnTo>
              <a:lnTo>
                <a:pt x="2754431" y="0"/>
              </a:lnTo>
              <a:lnTo>
                <a:pt x="2966310" y="0"/>
              </a:lnTo>
            </a:path>
          </a:pathLst>
        </a:custGeom>
        <a:noFill/>
        <a:ln w="400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32D0AF0-8BC9-4C0B-B09D-0B95B14855EF}">
      <dsp:nvSpPr>
        <dsp:cNvPr id="0" name=""/>
        <dsp:cNvSpPr/>
      </dsp:nvSpPr>
      <dsp:spPr>
        <a:xfrm>
          <a:off x="122762" y="1366757"/>
          <a:ext cx="2118793" cy="646231"/>
        </a:xfrm>
        <a:prstGeom prst="rect">
          <a:avLst/>
        </a:prstGeom>
        <a:gradFill rotWithShape="0">
          <a:gsLst>
            <a:gs pos="0">
              <a:schemeClr val="accent1">
                <a:hueOff val="0"/>
                <a:satOff val="0"/>
                <a:lumOff val="0"/>
                <a:alphaOff val="0"/>
                <a:tint val="15000"/>
                <a:satMod val="250000"/>
              </a:schemeClr>
            </a:gs>
            <a:gs pos="49000">
              <a:schemeClr val="accent1">
                <a:hueOff val="0"/>
                <a:satOff val="0"/>
                <a:lumOff val="0"/>
                <a:alphaOff val="0"/>
                <a:tint val="50000"/>
                <a:satMod val="200000"/>
              </a:schemeClr>
            </a:gs>
            <a:gs pos="49100">
              <a:schemeClr val="accent1">
                <a:hueOff val="0"/>
                <a:satOff val="0"/>
                <a:lumOff val="0"/>
                <a:alphaOff val="0"/>
                <a:tint val="64000"/>
                <a:satMod val="160000"/>
              </a:schemeClr>
            </a:gs>
            <a:gs pos="92000">
              <a:schemeClr val="accent1">
                <a:hueOff val="0"/>
                <a:satOff val="0"/>
                <a:lumOff val="0"/>
                <a:alphaOff val="0"/>
                <a:tint val="50000"/>
                <a:satMod val="200000"/>
              </a:schemeClr>
            </a:gs>
            <a:gs pos="100000">
              <a:schemeClr val="accent1">
                <a:hueOff val="0"/>
                <a:satOff val="0"/>
                <a:lumOff val="0"/>
                <a:alphaOff val="0"/>
                <a:tint val="43000"/>
                <a:satMod val="190000"/>
              </a:schemeClr>
            </a:gs>
          </a:gsLst>
          <a:lin ang="5400000" scaled="1"/>
        </a:gradFill>
        <a:ln>
          <a:noFill/>
        </a:ln>
        <a:effectLst>
          <a:outerShdw blurRad="50800" dist="25000" dir="5400000" rotWithShape="0">
            <a:schemeClr val="accent1">
              <a:hueOff val="0"/>
              <a:satOff val="0"/>
              <a:lumOff val="0"/>
              <a:alphaOff val="0"/>
              <a:shade val="30000"/>
              <a:satMod val="150000"/>
              <a:alpha val="3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ro-RO" sz="2000" kern="1200" dirty="0">
              <a:latin typeface="Cambria" panose="02040503050406030204" pitchFamily="18" charset="0"/>
              <a:ea typeface="Cambria" panose="02040503050406030204" pitchFamily="18" charset="0"/>
            </a:rPr>
            <a:t>Personalul</a:t>
          </a:r>
          <a:endParaRPr lang="en-US" sz="2000" kern="1200" dirty="0">
            <a:latin typeface="Cambria" panose="02040503050406030204" pitchFamily="18" charset="0"/>
            <a:ea typeface="Cambria" panose="02040503050406030204" pitchFamily="18" charset="0"/>
          </a:endParaRPr>
        </a:p>
      </dsp:txBody>
      <dsp:txXfrm>
        <a:off x="122762" y="1366757"/>
        <a:ext cx="2118793" cy="646231"/>
      </dsp:txXfrm>
    </dsp:sp>
    <dsp:sp modelId="{3322BF65-120A-4056-BABF-765178C110C0}">
      <dsp:nvSpPr>
        <dsp:cNvPr id="0" name=""/>
        <dsp:cNvSpPr/>
      </dsp:nvSpPr>
      <dsp:spPr>
        <a:xfrm>
          <a:off x="5207866" y="135"/>
          <a:ext cx="2118793" cy="646231"/>
        </a:xfrm>
        <a:prstGeom prst="rect">
          <a:avLst/>
        </a:prstGeom>
        <a:gradFill rotWithShape="0">
          <a:gsLst>
            <a:gs pos="0">
              <a:schemeClr val="accent1">
                <a:hueOff val="0"/>
                <a:satOff val="0"/>
                <a:lumOff val="0"/>
                <a:alphaOff val="0"/>
                <a:tint val="15000"/>
                <a:satMod val="250000"/>
              </a:schemeClr>
            </a:gs>
            <a:gs pos="49000">
              <a:schemeClr val="accent1">
                <a:hueOff val="0"/>
                <a:satOff val="0"/>
                <a:lumOff val="0"/>
                <a:alphaOff val="0"/>
                <a:tint val="50000"/>
                <a:satMod val="200000"/>
              </a:schemeClr>
            </a:gs>
            <a:gs pos="49100">
              <a:schemeClr val="accent1">
                <a:hueOff val="0"/>
                <a:satOff val="0"/>
                <a:lumOff val="0"/>
                <a:alphaOff val="0"/>
                <a:tint val="64000"/>
                <a:satMod val="160000"/>
              </a:schemeClr>
            </a:gs>
            <a:gs pos="92000">
              <a:schemeClr val="accent1">
                <a:hueOff val="0"/>
                <a:satOff val="0"/>
                <a:lumOff val="0"/>
                <a:alphaOff val="0"/>
                <a:tint val="50000"/>
                <a:satMod val="200000"/>
              </a:schemeClr>
            </a:gs>
            <a:gs pos="100000">
              <a:schemeClr val="accent1">
                <a:hueOff val="0"/>
                <a:satOff val="0"/>
                <a:lumOff val="0"/>
                <a:alphaOff val="0"/>
                <a:tint val="43000"/>
                <a:satMod val="190000"/>
              </a:schemeClr>
            </a:gs>
          </a:gsLst>
          <a:lin ang="5400000" scaled="1"/>
        </a:gradFill>
        <a:ln>
          <a:noFill/>
        </a:ln>
        <a:effectLst>
          <a:outerShdw blurRad="50800" dist="25000" dir="5400000" rotWithShape="0">
            <a:schemeClr val="accent1">
              <a:hueOff val="0"/>
              <a:satOff val="0"/>
              <a:lumOff val="0"/>
              <a:alphaOff val="0"/>
              <a:shade val="30000"/>
              <a:satMod val="150000"/>
              <a:alpha val="3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ro-RO" sz="2000" kern="1200" dirty="0">
              <a:latin typeface="Cambria" panose="02040503050406030204" pitchFamily="18" charset="0"/>
              <a:ea typeface="Cambria" panose="02040503050406030204" pitchFamily="18" charset="0"/>
            </a:rPr>
            <a:t>Personal didactic</a:t>
          </a:r>
          <a:endParaRPr lang="en-US" sz="2000" kern="1200" dirty="0">
            <a:latin typeface="Cambria" panose="02040503050406030204" pitchFamily="18" charset="0"/>
            <a:ea typeface="Cambria" panose="02040503050406030204" pitchFamily="18" charset="0"/>
          </a:endParaRPr>
        </a:p>
      </dsp:txBody>
      <dsp:txXfrm>
        <a:off x="5207866" y="135"/>
        <a:ext cx="2118793" cy="646231"/>
      </dsp:txXfrm>
    </dsp:sp>
    <dsp:sp modelId="{83F02402-E8AF-4E6E-B6E4-8EB258F8FA92}">
      <dsp:nvSpPr>
        <dsp:cNvPr id="0" name=""/>
        <dsp:cNvSpPr/>
      </dsp:nvSpPr>
      <dsp:spPr>
        <a:xfrm>
          <a:off x="5207866" y="911216"/>
          <a:ext cx="2118793" cy="646231"/>
        </a:xfrm>
        <a:prstGeom prst="rect">
          <a:avLst/>
        </a:prstGeom>
        <a:gradFill rotWithShape="0">
          <a:gsLst>
            <a:gs pos="0">
              <a:schemeClr val="accent1">
                <a:hueOff val="0"/>
                <a:satOff val="0"/>
                <a:lumOff val="0"/>
                <a:alphaOff val="0"/>
                <a:tint val="15000"/>
                <a:satMod val="250000"/>
              </a:schemeClr>
            </a:gs>
            <a:gs pos="49000">
              <a:schemeClr val="accent1">
                <a:hueOff val="0"/>
                <a:satOff val="0"/>
                <a:lumOff val="0"/>
                <a:alphaOff val="0"/>
                <a:tint val="50000"/>
                <a:satMod val="200000"/>
              </a:schemeClr>
            </a:gs>
            <a:gs pos="49100">
              <a:schemeClr val="accent1">
                <a:hueOff val="0"/>
                <a:satOff val="0"/>
                <a:lumOff val="0"/>
                <a:alphaOff val="0"/>
                <a:tint val="64000"/>
                <a:satMod val="160000"/>
              </a:schemeClr>
            </a:gs>
            <a:gs pos="92000">
              <a:schemeClr val="accent1">
                <a:hueOff val="0"/>
                <a:satOff val="0"/>
                <a:lumOff val="0"/>
                <a:alphaOff val="0"/>
                <a:tint val="50000"/>
                <a:satMod val="200000"/>
              </a:schemeClr>
            </a:gs>
            <a:gs pos="100000">
              <a:schemeClr val="accent1">
                <a:hueOff val="0"/>
                <a:satOff val="0"/>
                <a:lumOff val="0"/>
                <a:alphaOff val="0"/>
                <a:tint val="43000"/>
                <a:satMod val="190000"/>
              </a:schemeClr>
            </a:gs>
          </a:gsLst>
          <a:lin ang="5400000" scaled="1"/>
        </a:gradFill>
        <a:ln>
          <a:noFill/>
        </a:ln>
        <a:effectLst>
          <a:outerShdw blurRad="50800" dist="25000" dir="5400000" rotWithShape="0">
            <a:schemeClr val="accent1">
              <a:hueOff val="0"/>
              <a:satOff val="0"/>
              <a:lumOff val="0"/>
              <a:alphaOff val="0"/>
              <a:shade val="30000"/>
              <a:satMod val="150000"/>
              <a:alpha val="3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ro-RO" sz="2000" kern="1200" dirty="0">
              <a:latin typeface="Cambria" panose="02040503050406030204" pitchFamily="18" charset="0"/>
              <a:ea typeface="Cambria" panose="02040503050406030204" pitchFamily="18" charset="0"/>
            </a:rPr>
            <a:t>Personal de conducere</a:t>
          </a:r>
          <a:endParaRPr lang="en-US" sz="2000" kern="1200" dirty="0">
            <a:latin typeface="Cambria" panose="02040503050406030204" pitchFamily="18" charset="0"/>
            <a:ea typeface="Cambria" panose="02040503050406030204" pitchFamily="18" charset="0"/>
          </a:endParaRPr>
        </a:p>
      </dsp:txBody>
      <dsp:txXfrm>
        <a:off x="5207866" y="911216"/>
        <a:ext cx="2118793" cy="646231"/>
      </dsp:txXfrm>
    </dsp:sp>
    <dsp:sp modelId="{61A7A196-7BEA-49C2-908C-6647D5853E94}">
      <dsp:nvSpPr>
        <dsp:cNvPr id="0" name=""/>
        <dsp:cNvSpPr/>
      </dsp:nvSpPr>
      <dsp:spPr>
        <a:xfrm>
          <a:off x="5207866" y="1822297"/>
          <a:ext cx="2118793" cy="646231"/>
        </a:xfrm>
        <a:prstGeom prst="rect">
          <a:avLst/>
        </a:prstGeom>
        <a:gradFill rotWithShape="0">
          <a:gsLst>
            <a:gs pos="0">
              <a:schemeClr val="accent1">
                <a:hueOff val="0"/>
                <a:satOff val="0"/>
                <a:lumOff val="0"/>
                <a:alphaOff val="0"/>
                <a:tint val="15000"/>
                <a:satMod val="250000"/>
              </a:schemeClr>
            </a:gs>
            <a:gs pos="49000">
              <a:schemeClr val="accent1">
                <a:hueOff val="0"/>
                <a:satOff val="0"/>
                <a:lumOff val="0"/>
                <a:alphaOff val="0"/>
                <a:tint val="50000"/>
                <a:satMod val="200000"/>
              </a:schemeClr>
            </a:gs>
            <a:gs pos="49100">
              <a:schemeClr val="accent1">
                <a:hueOff val="0"/>
                <a:satOff val="0"/>
                <a:lumOff val="0"/>
                <a:alphaOff val="0"/>
                <a:tint val="64000"/>
                <a:satMod val="160000"/>
              </a:schemeClr>
            </a:gs>
            <a:gs pos="92000">
              <a:schemeClr val="accent1">
                <a:hueOff val="0"/>
                <a:satOff val="0"/>
                <a:lumOff val="0"/>
                <a:alphaOff val="0"/>
                <a:tint val="50000"/>
                <a:satMod val="200000"/>
              </a:schemeClr>
            </a:gs>
            <a:gs pos="100000">
              <a:schemeClr val="accent1">
                <a:hueOff val="0"/>
                <a:satOff val="0"/>
                <a:lumOff val="0"/>
                <a:alphaOff val="0"/>
                <a:tint val="43000"/>
                <a:satMod val="190000"/>
              </a:schemeClr>
            </a:gs>
          </a:gsLst>
          <a:lin ang="5400000" scaled="1"/>
        </a:gradFill>
        <a:ln>
          <a:noFill/>
        </a:ln>
        <a:effectLst>
          <a:outerShdw blurRad="50800" dist="25000" dir="5400000" rotWithShape="0">
            <a:schemeClr val="accent1">
              <a:hueOff val="0"/>
              <a:satOff val="0"/>
              <a:lumOff val="0"/>
              <a:alphaOff val="0"/>
              <a:shade val="30000"/>
              <a:satMod val="150000"/>
              <a:alpha val="3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ro-RO" sz="2000" kern="1200" dirty="0">
              <a:latin typeface="Cambria" panose="02040503050406030204" pitchFamily="18" charset="0"/>
              <a:ea typeface="Cambria" panose="02040503050406030204" pitchFamily="18" charset="0"/>
            </a:rPr>
            <a:t>Personal didactic auxiliar</a:t>
          </a:r>
          <a:endParaRPr lang="en-US" sz="2000" kern="1200" dirty="0">
            <a:latin typeface="Cambria" panose="02040503050406030204" pitchFamily="18" charset="0"/>
            <a:ea typeface="Cambria" panose="02040503050406030204" pitchFamily="18" charset="0"/>
          </a:endParaRPr>
        </a:p>
      </dsp:txBody>
      <dsp:txXfrm>
        <a:off x="5207866" y="1822297"/>
        <a:ext cx="2118793" cy="646231"/>
      </dsp:txXfrm>
    </dsp:sp>
    <dsp:sp modelId="{A9C8AB03-8C3C-4C99-94D4-9E92DB3B70BA}">
      <dsp:nvSpPr>
        <dsp:cNvPr id="0" name=""/>
        <dsp:cNvSpPr/>
      </dsp:nvSpPr>
      <dsp:spPr>
        <a:xfrm>
          <a:off x="5207866" y="2733378"/>
          <a:ext cx="2118793" cy="646231"/>
        </a:xfrm>
        <a:prstGeom prst="rect">
          <a:avLst/>
        </a:prstGeom>
        <a:gradFill rotWithShape="0">
          <a:gsLst>
            <a:gs pos="0">
              <a:schemeClr val="accent1">
                <a:hueOff val="0"/>
                <a:satOff val="0"/>
                <a:lumOff val="0"/>
                <a:alphaOff val="0"/>
                <a:tint val="15000"/>
                <a:satMod val="250000"/>
              </a:schemeClr>
            </a:gs>
            <a:gs pos="49000">
              <a:schemeClr val="accent1">
                <a:hueOff val="0"/>
                <a:satOff val="0"/>
                <a:lumOff val="0"/>
                <a:alphaOff val="0"/>
                <a:tint val="50000"/>
                <a:satMod val="200000"/>
              </a:schemeClr>
            </a:gs>
            <a:gs pos="49100">
              <a:schemeClr val="accent1">
                <a:hueOff val="0"/>
                <a:satOff val="0"/>
                <a:lumOff val="0"/>
                <a:alphaOff val="0"/>
                <a:tint val="64000"/>
                <a:satMod val="160000"/>
              </a:schemeClr>
            </a:gs>
            <a:gs pos="92000">
              <a:schemeClr val="accent1">
                <a:hueOff val="0"/>
                <a:satOff val="0"/>
                <a:lumOff val="0"/>
                <a:alphaOff val="0"/>
                <a:tint val="50000"/>
                <a:satMod val="200000"/>
              </a:schemeClr>
            </a:gs>
            <a:gs pos="100000">
              <a:schemeClr val="accent1">
                <a:hueOff val="0"/>
                <a:satOff val="0"/>
                <a:lumOff val="0"/>
                <a:alphaOff val="0"/>
                <a:tint val="43000"/>
                <a:satMod val="190000"/>
              </a:schemeClr>
            </a:gs>
          </a:gsLst>
          <a:lin ang="5400000" scaled="1"/>
        </a:gradFill>
        <a:ln>
          <a:noFill/>
        </a:ln>
        <a:effectLst>
          <a:outerShdw blurRad="50800" dist="25000" dir="5400000" rotWithShape="0">
            <a:schemeClr val="accent1">
              <a:hueOff val="0"/>
              <a:satOff val="0"/>
              <a:lumOff val="0"/>
              <a:alphaOff val="0"/>
              <a:shade val="30000"/>
              <a:satMod val="150000"/>
              <a:alpha val="3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ro-RO" sz="2000" kern="1200" dirty="0">
              <a:latin typeface="Cambria" panose="02040503050406030204" pitchFamily="18" charset="0"/>
              <a:ea typeface="Cambria" panose="02040503050406030204" pitchFamily="18" charset="0"/>
            </a:rPr>
            <a:t>Personal nedidactic</a:t>
          </a:r>
          <a:endParaRPr lang="en-US" sz="2000" kern="1200" dirty="0">
            <a:latin typeface="Cambria" panose="02040503050406030204" pitchFamily="18" charset="0"/>
            <a:ea typeface="Cambria" panose="02040503050406030204" pitchFamily="18" charset="0"/>
          </a:endParaRPr>
        </a:p>
      </dsp:txBody>
      <dsp:txXfrm>
        <a:off x="5207866" y="2733378"/>
        <a:ext cx="2118793" cy="646231"/>
      </dsp:txXfrm>
    </dsp:sp>
    <dsp:sp modelId="{63CD6140-563B-47AE-8B4C-A55B0347977F}">
      <dsp:nvSpPr>
        <dsp:cNvPr id="0" name=""/>
        <dsp:cNvSpPr/>
      </dsp:nvSpPr>
      <dsp:spPr>
        <a:xfrm>
          <a:off x="2665314" y="911216"/>
          <a:ext cx="2118793" cy="646231"/>
        </a:xfrm>
        <a:prstGeom prst="rect">
          <a:avLst/>
        </a:prstGeom>
        <a:gradFill rotWithShape="0">
          <a:gsLst>
            <a:gs pos="0">
              <a:schemeClr val="accent1">
                <a:hueOff val="0"/>
                <a:satOff val="0"/>
                <a:lumOff val="0"/>
                <a:alphaOff val="0"/>
                <a:tint val="15000"/>
                <a:satMod val="250000"/>
              </a:schemeClr>
            </a:gs>
            <a:gs pos="49000">
              <a:schemeClr val="accent1">
                <a:hueOff val="0"/>
                <a:satOff val="0"/>
                <a:lumOff val="0"/>
                <a:alphaOff val="0"/>
                <a:tint val="50000"/>
                <a:satMod val="200000"/>
              </a:schemeClr>
            </a:gs>
            <a:gs pos="49100">
              <a:schemeClr val="accent1">
                <a:hueOff val="0"/>
                <a:satOff val="0"/>
                <a:lumOff val="0"/>
                <a:alphaOff val="0"/>
                <a:tint val="64000"/>
                <a:satMod val="160000"/>
              </a:schemeClr>
            </a:gs>
            <a:gs pos="92000">
              <a:schemeClr val="accent1">
                <a:hueOff val="0"/>
                <a:satOff val="0"/>
                <a:lumOff val="0"/>
                <a:alphaOff val="0"/>
                <a:tint val="50000"/>
                <a:satMod val="200000"/>
              </a:schemeClr>
            </a:gs>
            <a:gs pos="100000">
              <a:schemeClr val="accent1">
                <a:hueOff val="0"/>
                <a:satOff val="0"/>
                <a:lumOff val="0"/>
                <a:alphaOff val="0"/>
                <a:tint val="43000"/>
                <a:satMod val="190000"/>
              </a:schemeClr>
            </a:gs>
          </a:gsLst>
          <a:lin ang="5400000" scaled="1"/>
        </a:gradFill>
        <a:ln>
          <a:noFill/>
        </a:ln>
        <a:effectLst>
          <a:outerShdw blurRad="50800" dist="25000" dir="5400000" rotWithShape="0">
            <a:schemeClr val="accent1">
              <a:hueOff val="0"/>
              <a:satOff val="0"/>
              <a:lumOff val="0"/>
              <a:alphaOff val="0"/>
              <a:shade val="30000"/>
              <a:satMod val="150000"/>
              <a:alpha val="3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ro-RO" sz="2000" kern="1200" dirty="0">
              <a:latin typeface="Cambria" panose="02040503050406030204" pitchFamily="18" charset="0"/>
              <a:ea typeface="Cambria" panose="02040503050406030204" pitchFamily="18" charset="0"/>
            </a:rPr>
            <a:t>Necesarul de personal</a:t>
          </a:r>
          <a:endParaRPr lang="en-US" sz="2000" kern="1200" dirty="0">
            <a:latin typeface="Cambria" panose="02040503050406030204" pitchFamily="18" charset="0"/>
            <a:ea typeface="Cambria" panose="02040503050406030204" pitchFamily="18" charset="0"/>
          </a:endParaRPr>
        </a:p>
      </dsp:txBody>
      <dsp:txXfrm>
        <a:off x="2665314" y="911216"/>
        <a:ext cx="2118793" cy="646231"/>
      </dsp:txXfrm>
    </dsp:sp>
  </dsp:spTree>
</dsp:drawing>
</file>

<file path=ppt/diagrams/layout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28403" y="945913"/>
            <a:ext cx="8637073" cy="2618554"/>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1128404" y="3564467"/>
            <a:ext cx="8637072" cy="1071095"/>
          </a:xfrm>
        </p:spPr>
        <p:txBody>
          <a:bodyPr tIns="91440" bIns="91440">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A85C5DA-58A5-4005-BE0B-95884F75B706}" type="datetimeFigureOut">
              <a:rPr lang="en-US" smtClean="0"/>
              <a:t>12/11/2019</a:t>
            </a:fld>
            <a:endParaRPr lang="en-US"/>
          </a:p>
        </p:txBody>
      </p:sp>
      <p:sp>
        <p:nvSpPr>
          <p:cNvPr id="5" name="Footer Placeholder 4"/>
          <p:cNvSpPr>
            <a:spLocks noGrp="1"/>
          </p:cNvSpPr>
          <p:nvPr>
            <p:ph type="ftr" sz="quarter" idx="11"/>
          </p:nvPr>
        </p:nvSpPr>
        <p:spPr>
          <a:xfrm>
            <a:off x="1127124" y="329307"/>
            <a:ext cx="5943668" cy="309201"/>
          </a:xfrm>
        </p:spPr>
        <p:txBody>
          <a:bodyPr/>
          <a:lstStyle/>
          <a:p>
            <a:endParaRPr lang="en-US"/>
          </a:p>
        </p:txBody>
      </p:sp>
      <p:sp>
        <p:nvSpPr>
          <p:cNvPr id="6" name="Slide Number Placeholder 5"/>
          <p:cNvSpPr>
            <a:spLocks noGrp="1"/>
          </p:cNvSpPr>
          <p:nvPr>
            <p:ph type="sldNum" sz="quarter" idx="12"/>
          </p:nvPr>
        </p:nvSpPr>
        <p:spPr>
          <a:xfrm>
            <a:off x="9924392" y="134930"/>
            <a:ext cx="811019" cy="503578"/>
          </a:xfrm>
        </p:spPr>
        <p:txBody>
          <a:bodyPr/>
          <a:lstStyle/>
          <a:p>
            <a:fld id="{3FD95D7F-18E1-43AC-B08E-D9C2678C50C5}" type="slidenum">
              <a:rPr lang="en-US" smtClean="0"/>
              <a:t>‹#›</a:t>
            </a:fld>
            <a:endParaRPr lang="en-US"/>
          </a:p>
        </p:txBody>
      </p:sp>
      <p:pic>
        <p:nvPicPr>
          <p:cNvPr id="16" name="Picture 15"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5" r="15828" b="36435"/>
          <a:stretch/>
        </p:blipFill>
        <p:spPr>
          <a:xfrm>
            <a:off x="1125460" y="643464"/>
            <a:ext cx="9610344" cy="155448"/>
          </a:xfrm>
          <a:prstGeom prst="rect">
            <a:avLst/>
          </a:prstGeom>
          <a:noFill/>
          <a:ln>
            <a:noFill/>
          </a:ln>
        </p:spPr>
      </p:pic>
    </p:spTree>
    <p:extLst>
      <p:ext uri="{BB962C8B-B14F-4D97-AF65-F5344CB8AC3E}">
        <p14:creationId xmlns:p14="http://schemas.microsoft.com/office/powerpoint/2010/main" val="40866360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A85C5DA-58A5-4005-BE0B-95884F75B706}" type="datetimeFigureOut">
              <a:rPr lang="en-US" smtClean="0"/>
              <a:t>12/11/2019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D95D7F-18E1-43AC-B08E-D9C2678C50C5}" type="slidenum">
              <a:rPr lang="en-US" smtClean="0"/>
              <a:t>‹#›</a:t>
            </a:fld>
            <a:endParaRPr lang="en-US"/>
          </a:p>
        </p:txBody>
      </p:sp>
      <p:pic>
        <p:nvPicPr>
          <p:cNvPr id="15" name="Picture 14"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5" r="15828" b="36435"/>
          <a:stretch/>
        </p:blipFill>
        <p:spPr>
          <a:xfrm>
            <a:off x="1125460" y="643464"/>
            <a:ext cx="9610344" cy="155448"/>
          </a:xfrm>
          <a:prstGeom prst="rect">
            <a:avLst/>
          </a:prstGeom>
          <a:noFill/>
          <a:ln>
            <a:noFill/>
          </a:ln>
        </p:spPr>
      </p:pic>
    </p:spTree>
    <p:extLst>
      <p:ext uri="{BB962C8B-B14F-4D97-AF65-F5344CB8AC3E}">
        <p14:creationId xmlns:p14="http://schemas.microsoft.com/office/powerpoint/2010/main" val="7995259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24709"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130270" y="798973"/>
            <a:ext cx="7828830" cy="465988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A85C5DA-58A5-4005-BE0B-95884F75B706}" type="datetimeFigureOut">
              <a:rPr lang="en-US" smtClean="0"/>
              <a:t>12/11/2019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D95D7F-18E1-43AC-B08E-D9C2678C50C5}" type="slidenum">
              <a:rPr lang="en-US" smtClean="0"/>
              <a:t>‹#›</a:t>
            </a:fld>
            <a:endParaRPr lang="en-US"/>
          </a:p>
        </p:txBody>
      </p:sp>
      <p:pic>
        <p:nvPicPr>
          <p:cNvPr id="17" name="Picture 16"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5" r="59215" b="36435"/>
          <a:stretch/>
        </p:blipFill>
        <p:spPr>
          <a:xfrm rot="5400000">
            <a:off x="8642279" y="3046916"/>
            <a:ext cx="4663440" cy="155448"/>
          </a:xfrm>
          <a:prstGeom prst="rect">
            <a:avLst/>
          </a:prstGeom>
          <a:noFill/>
          <a:ln>
            <a:noFill/>
          </a:ln>
        </p:spPr>
      </p:pic>
    </p:spTree>
    <p:extLst>
      <p:ext uri="{BB962C8B-B14F-4D97-AF65-F5344CB8AC3E}">
        <p14:creationId xmlns:p14="http://schemas.microsoft.com/office/powerpoint/2010/main" val="14496833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sz="1200"/>
            </a:lvl1pPr>
          </a:lstStyle>
          <a:p>
            <a:fld id="{CA85C5DA-58A5-4005-BE0B-95884F75B706}" type="datetimeFigureOut">
              <a:rPr lang="en-US" smtClean="0"/>
              <a:t>12/11/2019</a:t>
            </a:fld>
            <a:endParaRPr lang="en-US"/>
          </a:p>
        </p:txBody>
      </p:sp>
      <p:sp>
        <p:nvSpPr>
          <p:cNvPr id="5" name="Footer Placeholder 4"/>
          <p:cNvSpPr>
            <a:spLocks noGrp="1"/>
          </p:cNvSpPr>
          <p:nvPr>
            <p:ph type="ftr" sz="quarter" idx="11"/>
          </p:nvPr>
        </p:nvSpPr>
        <p:spPr/>
        <p:txBody>
          <a:bodyPr/>
          <a:lstStyle>
            <a:lvl1pPr>
              <a:defRPr sz="1200"/>
            </a:lvl1pPr>
          </a:lstStyle>
          <a:p>
            <a:endParaRPr lang="en-US"/>
          </a:p>
        </p:txBody>
      </p:sp>
      <p:sp>
        <p:nvSpPr>
          <p:cNvPr id="6" name="Slide Number Placeholder 5"/>
          <p:cNvSpPr>
            <a:spLocks noGrp="1"/>
          </p:cNvSpPr>
          <p:nvPr>
            <p:ph type="sldNum" sz="quarter" idx="12"/>
          </p:nvPr>
        </p:nvSpPr>
        <p:spPr/>
        <p:txBody>
          <a:bodyPr/>
          <a:lstStyle/>
          <a:p>
            <a:fld id="{3FD95D7F-18E1-43AC-B08E-D9C2678C50C5}" type="slidenum">
              <a:rPr lang="en-US" smtClean="0"/>
              <a:t>‹#›</a:t>
            </a:fld>
            <a:endParaRPr lang="en-US"/>
          </a:p>
        </p:txBody>
      </p:sp>
      <p:pic>
        <p:nvPicPr>
          <p:cNvPr id="24" name="Picture 23"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5" r="15828" b="36435"/>
          <a:stretch/>
        </p:blipFill>
        <p:spPr>
          <a:xfrm>
            <a:off x="1125460" y="643464"/>
            <a:ext cx="9610344" cy="155448"/>
          </a:xfrm>
          <a:prstGeom prst="rect">
            <a:avLst/>
          </a:prstGeom>
          <a:noFill/>
          <a:ln>
            <a:noFill/>
          </a:ln>
        </p:spPr>
      </p:pic>
    </p:spTree>
    <p:extLst>
      <p:ext uri="{BB962C8B-B14F-4D97-AF65-F5344CB8AC3E}">
        <p14:creationId xmlns:p14="http://schemas.microsoft.com/office/powerpoint/2010/main" val="22001760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29167" y="1756129"/>
            <a:ext cx="8619060" cy="2050065"/>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hasCustomPrompt="1"/>
          </p:nvPr>
        </p:nvSpPr>
        <p:spPr>
          <a:xfrm>
            <a:off x="1129166" y="3806195"/>
            <a:ext cx="8619060"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CA85C5DA-58A5-4005-BE0B-95884F75B706}" type="datetimeFigureOut">
              <a:rPr lang="en-US" smtClean="0"/>
              <a:t>12/11/2019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D95D7F-18E1-43AC-B08E-D9C2678C50C5}" type="slidenum">
              <a:rPr lang="en-US" smtClean="0"/>
              <a:t>‹#›</a:t>
            </a:fld>
            <a:endParaRPr lang="en-US"/>
          </a:p>
        </p:txBody>
      </p:sp>
      <p:pic>
        <p:nvPicPr>
          <p:cNvPr id="16" name="Picture 15"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5" r="15828" b="36435"/>
          <a:stretch/>
        </p:blipFill>
        <p:spPr>
          <a:xfrm>
            <a:off x="1125460" y="643464"/>
            <a:ext cx="9610344" cy="155448"/>
          </a:xfrm>
          <a:prstGeom prst="rect">
            <a:avLst/>
          </a:prstGeom>
          <a:noFill/>
          <a:ln>
            <a:noFill/>
          </a:ln>
        </p:spPr>
      </p:pic>
    </p:spTree>
    <p:extLst>
      <p:ext uri="{BB962C8B-B14F-4D97-AF65-F5344CB8AC3E}">
        <p14:creationId xmlns:p14="http://schemas.microsoft.com/office/powerpoint/2010/main" val="27581184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131052" y="958037"/>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129166" y="2165621"/>
            <a:ext cx="4645152" cy="329385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095606" y="2171769"/>
            <a:ext cx="4645152" cy="328709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A85C5DA-58A5-4005-BE0B-95884F75B706}" type="datetimeFigureOut">
              <a:rPr lang="en-US" smtClean="0"/>
              <a:t>12/11/2019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D95D7F-18E1-43AC-B08E-D9C2678C50C5}" type="slidenum">
              <a:rPr lang="en-US" smtClean="0"/>
              <a:t>‹#›</a:t>
            </a:fld>
            <a:endParaRPr lang="en-US"/>
          </a:p>
        </p:txBody>
      </p:sp>
      <p:pic>
        <p:nvPicPr>
          <p:cNvPr id="16" name="Picture 15"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5" r="15828" b="36435"/>
          <a:stretch/>
        </p:blipFill>
        <p:spPr>
          <a:xfrm>
            <a:off x="1125460" y="643464"/>
            <a:ext cx="9610344" cy="155448"/>
          </a:xfrm>
          <a:prstGeom prst="rect">
            <a:avLst/>
          </a:prstGeom>
          <a:noFill/>
          <a:ln>
            <a:noFill/>
          </a:ln>
        </p:spPr>
      </p:pic>
    </p:spTree>
    <p:extLst>
      <p:ext uri="{BB962C8B-B14F-4D97-AF65-F5344CB8AC3E}">
        <p14:creationId xmlns:p14="http://schemas.microsoft.com/office/powerpoint/2010/main" val="161208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29166" y="953336"/>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129166" y="2169727"/>
            <a:ext cx="4645152" cy="801943"/>
          </a:xfrm>
        </p:spPr>
        <p:txBody>
          <a:bodyPr anchor="b">
            <a:normAutofit/>
          </a:bodyPr>
          <a:lstStyle>
            <a:lvl1pPr marL="0" indent="0">
              <a:lnSpc>
                <a:spcPct val="100000"/>
              </a:lnSpc>
              <a:buNone/>
              <a:defRPr sz="2800" b="0" cap="none"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29166" y="2974448"/>
            <a:ext cx="4645152" cy="24938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94337" y="2173181"/>
            <a:ext cx="4645152" cy="802237"/>
          </a:xfrm>
        </p:spPr>
        <p:txBody>
          <a:bodyPr anchor="b">
            <a:normAutofit/>
          </a:bodyPr>
          <a:lstStyle>
            <a:lvl1pPr marL="0" indent="0">
              <a:lnSpc>
                <a:spcPct val="100000"/>
              </a:lnSpc>
              <a:buNone/>
              <a:defRPr sz="2800" b="0" cap="none"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094337" y="2971669"/>
            <a:ext cx="4645152" cy="24871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A85C5DA-58A5-4005-BE0B-95884F75B706}" type="datetimeFigureOut">
              <a:rPr lang="en-US" smtClean="0"/>
              <a:t>12/11/2019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FD95D7F-18E1-43AC-B08E-D9C2678C50C5}" type="slidenum">
              <a:rPr lang="en-US" smtClean="0"/>
              <a:t>‹#›</a:t>
            </a:fld>
            <a:endParaRPr lang="en-US"/>
          </a:p>
        </p:txBody>
      </p:sp>
      <p:pic>
        <p:nvPicPr>
          <p:cNvPr id="18" name="Picture 17"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5" r="15828" b="36435"/>
          <a:stretch/>
        </p:blipFill>
        <p:spPr>
          <a:xfrm>
            <a:off x="1125460" y="643464"/>
            <a:ext cx="9610344" cy="155448"/>
          </a:xfrm>
          <a:prstGeom prst="rect">
            <a:avLst/>
          </a:prstGeom>
          <a:noFill/>
          <a:ln>
            <a:noFill/>
          </a:ln>
        </p:spPr>
      </p:pic>
    </p:spTree>
    <p:extLst>
      <p:ext uri="{BB962C8B-B14F-4D97-AF65-F5344CB8AC3E}">
        <p14:creationId xmlns:p14="http://schemas.microsoft.com/office/powerpoint/2010/main" val="5637134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A85C5DA-58A5-4005-BE0B-95884F75B706}" type="datetimeFigureOut">
              <a:rPr lang="en-US" smtClean="0"/>
              <a:t>12/11/2019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FD95D7F-18E1-43AC-B08E-D9C2678C50C5}" type="slidenum">
              <a:rPr lang="en-US" smtClean="0"/>
              <a:t>‹#›</a:t>
            </a:fld>
            <a:endParaRPr lang="en-US"/>
          </a:p>
        </p:txBody>
      </p:sp>
      <p:pic>
        <p:nvPicPr>
          <p:cNvPr id="14" name="Picture 13"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5" r="15828" b="36435"/>
          <a:stretch/>
        </p:blipFill>
        <p:spPr>
          <a:xfrm>
            <a:off x="1125460" y="643464"/>
            <a:ext cx="9610344" cy="155448"/>
          </a:xfrm>
          <a:prstGeom prst="rect">
            <a:avLst/>
          </a:prstGeom>
          <a:noFill/>
          <a:ln>
            <a:noFill/>
          </a:ln>
        </p:spPr>
      </p:pic>
    </p:spTree>
    <p:extLst>
      <p:ext uri="{BB962C8B-B14F-4D97-AF65-F5344CB8AC3E}">
        <p14:creationId xmlns:p14="http://schemas.microsoft.com/office/powerpoint/2010/main" val="7076690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85C5DA-58A5-4005-BE0B-95884F75B706}" type="datetimeFigureOut">
              <a:rPr lang="en-US" smtClean="0"/>
              <a:t>12/11/2019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FD95D7F-18E1-43AC-B08E-D9C2678C50C5}" type="slidenum">
              <a:rPr lang="en-US" smtClean="0"/>
              <a:t>‹#›</a:t>
            </a:fld>
            <a:endParaRPr lang="en-US"/>
          </a:p>
        </p:txBody>
      </p:sp>
    </p:spTree>
    <p:extLst>
      <p:ext uri="{BB962C8B-B14F-4D97-AF65-F5344CB8AC3E}">
        <p14:creationId xmlns:p14="http://schemas.microsoft.com/office/powerpoint/2010/main" val="40885122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24291" y="952578"/>
            <a:ext cx="3275013" cy="2322176"/>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4723334" y="952578"/>
            <a:ext cx="6012470" cy="4505221"/>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24291" y="3274754"/>
            <a:ext cx="3275013" cy="2178918"/>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A85C5DA-58A5-4005-BE0B-95884F75B706}" type="datetimeFigureOut">
              <a:rPr lang="en-US" smtClean="0"/>
              <a:t>12/11/2019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D95D7F-18E1-43AC-B08E-D9C2678C50C5}" type="slidenum">
              <a:rPr lang="en-US" smtClean="0"/>
              <a:t>‹#›</a:t>
            </a:fld>
            <a:endParaRPr lang="en-US"/>
          </a:p>
        </p:txBody>
      </p:sp>
      <p:pic>
        <p:nvPicPr>
          <p:cNvPr id="16" name="Picture 15"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5" r="15828" b="36435"/>
          <a:stretch/>
        </p:blipFill>
        <p:spPr>
          <a:xfrm>
            <a:off x="1125460" y="643464"/>
            <a:ext cx="9610344" cy="155448"/>
          </a:xfrm>
          <a:prstGeom prst="rect">
            <a:avLst/>
          </a:prstGeom>
          <a:noFill/>
          <a:ln>
            <a:noFill/>
          </a:ln>
        </p:spPr>
      </p:pic>
    </p:spTree>
    <p:extLst>
      <p:ext uri="{BB962C8B-B14F-4D97-AF65-F5344CB8AC3E}">
        <p14:creationId xmlns:p14="http://schemas.microsoft.com/office/powerpoint/2010/main" val="6344571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a:xfrm>
              <a:off x="7477387" y="482170"/>
              <a:ext cx="4074533" cy="5149101"/>
            </a:xfrm>
            <a:prstGeom prst="rect">
              <a:avLst/>
            </a:prstGeom>
            <a:gradFill>
              <a:gsLst>
                <a:gs pos="0">
                  <a:schemeClr val="tx1">
                    <a:lumMod val="85000"/>
                    <a:lumOff val="15000"/>
                  </a:schemeClr>
                </a:gs>
                <a:gs pos="100000">
                  <a:schemeClr val="tx1">
                    <a:lumMod val="95000"/>
                    <a:lumOff val="5000"/>
                  </a:schemeClr>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14300" prst="artDeco"/>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129124" y="1129513"/>
            <a:ext cx="5854872" cy="1924208"/>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28247" y="3053721"/>
            <a:ext cx="5846486" cy="2096013"/>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1125300" y="5469856"/>
            <a:ext cx="5849605" cy="320123"/>
          </a:xfrm>
        </p:spPr>
        <p:txBody>
          <a:bodyPr/>
          <a:lstStyle>
            <a:lvl1pPr algn="l">
              <a:defRPr/>
            </a:lvl1pPr>
          </a:lstStyle>
          <a:p>
            <a:fld id="{CA85C5DA-58A5-4005-BE0B-95884F75B706}" type="datetimeFigureOut">
              <a:rPr lang="en-US" smtClean="0"/>
              <a:t>12/11/2019</a:t>
            </a:fld>
            <a:endParaRPr lang="en-US"/>
          </a:p>
        </p:txBody>
      </p:sp>
      <p:sp>
        <p:nvSpPr>
          <p:cNvPr id="6" name="Footer Placeholder 5"/>
          <p:cNvSpPr>
            <a:spLocks noGrp="1"/>
          </p:cNvSpPr>
          <p:nvPr>
            <p:ph type="ftr" sz="quarter" idx="11"/>
          </p:nvPr>
        </p:nvSpPr>
        <p:spPr>
          <a:xfrm>
            <a:off x="1125300" y="318640"/>
            <a:ext cx="4877818" cy="320931"/>
          </a:xfrm>
        </p:spPr>
        <p:txBody>
          <a:bodyPr/>
          <a:lstStyle/>
          <a:p>
            <a:endParaRPr lang="en-US"/>
          </a:p>
        </p:txBody>
      </p:sp>
      <p:sp>
        <p:nvSpPr>
          <p:cNvPr id="7" name="Slide Number Placeholder 6"/>
          <p:cNvSpPr>
            <a:spLocks noGrp="1"/>
          </p:cNvSpPr>
          <p:nvPr>
            <p:ph type="sldNum" sz="quarter" idx="12"/>
          </p:nvPr>
        </p:nvSpPr>
        <p:spPr>
          <a:xfrm>
            <a:off x="6176794" y="137408"/>
            <a:ext cx="811019" cy="503578"/>
          </a:xfrm>
        </p:spPr>
        <p:txBody>
          <a:bodyPr/>
          <a:lstStyle/>
          <a:p>
            <a:fld id="{3FD95D7F-18E1-43AC-B08E-D9C2678C50C5}" type="slidenum">
              <a:rPr lang="en-US" smtClean="0"/>
              <a:t>‹#›</a:t>
            </a:fld>
            <a:endParaRPr lang="en-US"/>
          </a:p>
        </p:txBody>
      </p:sp>
      <p:pic>
        <p:nvPicPr>
          <p:cNvPr id="22" name="Picture 21"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t="474" r="48549" b="36564"/>
          <a:stretch/>
        </p:blipFill>
        <p:spPr>
          <a:xfrm>
            <a:off x="1125460" y="643464"/>
            <a:ext cx="5879592" cy="155448"/>
          </a:xfrm>
          <a:prstGeom prst="rect">
            <a:avLst/>
          </a:prstGeom>
          <a:noFill/>
          <a:ln>
            <a:noFill/>
          </a:ln>
        </p:spPr>
      </p:pic>
    </p:spTree>
    <p:extLst>
      <p:ext uri="{BB962C8B-B14F-4D97-AF65-F5344CB8AC3E}">
        <p14:creationId xmlns:p14="http://schemas.microsoft.com/office/powerpoint/2010/main" val="13581737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12" name="Picture 11"/>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a:xfrm>
            <a:off x="0" y="6119336"/>
            <a:ext cx="12192000" cy="742950"/>
          </a:xfrm>
          <a:prstGeom prst="rect">
            <a:avLst/>
          </a:prstGeom>
        </p:spPr>
      </p:pic>
      <p:sp>
        <p:nvSpPr>
          <p:cNvPr id="13" name="Rectangle 12"/>
          <p:cNvSpPr/>
          <p:nvPr/>
        </p:nvSpPr>
        <p:spPr>
          <a:xfrm>
            <a:off x="0" y="468769"/>
            <a:ext cx="12192000" cy="5647024"/>
          </a:xfrm>
          <a:prstGeom prst="rect">
            <a:avLst/>
          </a:prstGeom>
          <a:gradFill flip="none" rotWithShape="1">
            <a:gsLst>
              <a:gs pos="0">
                <a:schemeClr val="bg2">
                  <a:alpha val="0"/>
                  <a:lumMod val="100000"/>
                </a:schemeClr>
              </a:gs>
              <a:gs pos="100000">
                <a:schemeClr val="bg2">
                  <a:lumMod val="95000"/>
                  <a:lumOff val="5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p:nvCxnSpPr>
        <p:spPr>
          <a:xfrm>
            <a:off x="0" y="6121269"/>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1130270" y="953324"/>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130270" y="2171769"/>
            <a:ext cx="9603275" cy="3294576"/>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232830" y="330370"/>
            <a:ext cx="2515396"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CA85C5DA-58A5-4005-BE0B-95884F75B706}" type="datetimeFigureOut">
              <a:rPr lang="en-US" smtClean="0"/>
              <a:t>12/11/2019</a:t>
            </a:fld>
            <a:endParaRPr lang="en-US"/>
          </a:p>
        </p:txBody>
      </p:sp>
      <p:sp>
        <p:nvSpPr>
          <p:cNvPr id="5" name="Footer Placeholder 4"/>
          <p:cNvSpPr>
            <a:spLocks noGrp="1"/>
          </p:cNvSpPr>
          <p:nvPr>
            <p:ph type="ftr" sz="quarter" idx="3"/>
          </p:nvPr>
        </p:nvSpPr>
        <p:spPr>
          <a:xfrm>
            <a:off x="1130270"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9918076" y="137408"/>
            <a:ext cx="811019" cy="503578"/>
          </a:xfrm>
          <a:prstGeom prst="rect">
            <a:avLst/>
          </a:prstGeom>
        </p:spPr>
        <p:txBody>
          <a:bodyPr vert="horz" lIns="91440" tIns="45720" rIns="91440" bIns="45720" rtlCol="0" anchor="t"/>
          <a:lstStyle>
            <a:lvl1pPr algn="r">
              <a:defRPr sz="2800">
                <a:solidFill>
                  <a:schemeClr val="accent1"/>
                </a:solidFill>
              </a:defRPr>
            </a:lvl1pPr>
          </a:lstStyle>
          <a:p>
            <a:fld id="{3FD95D7F-18E1-43AC-B08E-D9C2678C50C5}" type="slidenum">
              <a:rPr lang="en-US" smtClean="0"/>
              <a:t>‹#›</a:t>
            </a:fld>
            <a:endParaRPr lang="en-US"/>
          </a:p>
        </p:txBody>
      </p:sp>
    </p:spTree>
    <p:extLst>
      <p:ext uri="{BB962C8B-B14F-4D97-AF65-F5344CB8AC3E}">
        <p14:creationId xmlns:p14="http://schemas.microsoft.com/office/powerpoint/2010/main" val="2749973536"/>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sz="3200" b="0" i="0" kern="1200" cap="none">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ctice.gov.md/" TargetMode="External"/><Relationship Id="rId2" Type="http://schemas.openxmlformats.org/officeDocument/2006/relationships/hyperlink" Target="http://www.sime.md/"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3.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4.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hemeOverride" Target="../theme/themeOverride5.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6.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7.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8.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9.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0.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1.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3.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4.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themeOverride" Target="../theme/themeOverride15.xml"/></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hemeOverride" Target="../theme/themeOverride16.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themeOverride" Target="../theme/themeOverride17.xml"/></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themeOverride" Target="../theme/themeOverride18.xml"/></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themeOverride" Target="../theme/themeOverride19.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0.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1.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3.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4.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5.xml"/></Relationships>
</file>

<file path=ppt/slides/_rels/slide3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themeOverride" Target="../theme/themeOverride26.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7.xm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8.xml"/></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9.xml"/></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30.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hemeOverride" Target="../theme/themeOverride31.xml"/></Relationships>
</file>

<file path=ppt/slides/_rels/slide3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slideLayout" Target="../slideLayouts/slideLayout2.xml"/><Relationship Id="rId1" Type="http://schemas.openxmlformats.org/officeDocument/2006/relationships/themeOverride" Target="../theme/themeOverride3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33.xml"/></Relationships>
</file>

<file path=ppt/slides/_rels/slide4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themeOverride" Target="../theme/themeOverride34.xml"/></Relationships>
</file>

<file path=ppt/slides/_rels/slide4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2.xml"/><Relationship Id="rId1" Type="http://schemas.openxmlformats.org/officeDocument/2006/relationships/themeOverride" Target="../theme/themeOverride35.xml"/></Relationships>
</file>

<file path=ppt/slides/_rels/slide4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Layout" Target="../slideLayouts/slideLayout2.xml"/><Relationship Id="rId1" Type="http://schemas.openxmlformats.org/officeDocument/2006/relationships/themeOverride" Target="../theme/themeOverride36.xml"/></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37.xml"/></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38.xml"/></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39.xml"/></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40.xml"/></Relationships>
</file>

<file path=ppt/slides/_rels/slide4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6.xml"/><Relationship Id="rId1" Type="http://schemas.openxmlformats.org/officeDocument/2006/relationships/themeOverride" Target="../theme/themeOverride41.xml"/><Relationship Id="rId4" Type="http://schemas.openxmlformats.org/officeDocument/2006/relationships/image" Target="../media/image16.png"/></Relationships>
</file>

<file path=ppt/slides/_rels/slide4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4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43.xml"/></Relationships>
</file>

<file path=ppt/slides/_rels/slide5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44.xml"/></Relationships>
</file>

<file path=ppt/slides/_rels/slide5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45.xml"/></Relationships>
</file>

<file path=ppt/slides/_rels/slide5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46.xml"/></Relationships>
</file>

<file path=ppt/slides/_rels/slide5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47.xml"/></Relationships>
</file>

<file path=ppt/slides/_rels/slide5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48.xml"/></Relationships>
</file>

<file path=ppt/slides/_rels/slide5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49.xml"/></Relationships>
</file>

<file path=ppt/slides/_rels/slide5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50.xml"/></Relationships>
</file>

<file path=ppt/slides/_rels/slide5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51.xml"/></Relationships>
</file>

<file path=ppt/slides/_rels/slide5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slideLayout" Target="../slideLayouts/slideLayout2.xml"/><Relationship Id="rId1" Type="http://schemas.openxmlformats.org/officeDocument/2006/relationships/themeOverride" Target="../theme/themeOverride52.xml"/><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9.xml.rels><?xml version="1.0" encoding="UTF-8" standalone="yes"?>
<Relationships xmlns="http://schemas.openxmlformats.org/package/2006/relationships"><Relationship Id="rId3" Type="http://schemas.openxmlformats.org/officeDocument/2006/relationships/hyperlink" Target="https://youtu.be/L-BLLYTjCvg" TargetMode="External"/><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28404" y="1122363"/>
            <a:ext cx="9539596" cy="2387600"/>
          </a:xfrm>
        </p:spPr>
        <p:txBody>
          <a:bodyPr>
            <a:noAutofit/>
          </a:bodyPr>
          <a:lstStyle/>
          <a:p>
            <a:r>
              <a:rPr lang="en-US" sz="4000" b="1" dirty="0" err="1">
                <a:latin typeface="Cambria" panose="02040503050406030204" pitchFamily="18" charset="0"/>
              </a:rPr>
              <a:t>Sistemul</a:t>
            </a:r>
            <a:r>
              <a:rPr lang="en-US" sz="4000" b="1" dirty="0">
                <a:latin typeface="Cambria" panose="02040503050406030204" pitchFamily="18" charset="0"/>
              </a:rPr>
              <a:t> </a:t>
            </a:r>
            <a:r>
              <a:rPr lang="en-US" sz="4000" b="1" dirty="0" err="1">
                <a:latin typeface="Cambria" panose="02040503050406030204" pitchFamily="18" charset="0"/>
              </a:rPr>
              <a:t>Informațional</a:t>
            </a:r>
            <a:r>
              <a:rPr lang="en-US" sz="4000" b="1" dirty="0">
                <a:latin typeface="Cambria" panose="02040503050406030204" pitchFamily="18" charset="0"/>
              </a:rPr>
              <a:t> </a:t>
            </a:r>
            <a:r>
              <a:rPr lang="en-US" sz="4000" b="1" dirty="0" err="1">
                <a:latin typeface="Cambria" panose="02040503050406030204" pitchFamily="18" charset="0"/>
              </a:rPr>
              <a:t>pentru</a:t>
            </a:r>
            <a:r>
              <a:rPr lang="en-US" sz="4000" b="1" dirty="0">
                <a:latin typeface="Cambria" panose="02040503050406030204" pitchFamily="18" charset="0"/>
              </a:rPr>
              <a:t> </a:t>
            </a:r>
            <a:r>
              <a:rPr lang="en-US" sz="4000" b="1" dirty="0" err="1">
                <a:latin typeface="Cambria" panose="02040503050406030204" pitchFamily="18" charset="0"/>
              </a:rPr>
              <a:t>Managementul</a:t>
            </a:r>
            <a:r>
              <a:rPr lang="en-US" sz="4000" b="1" dirty="0">
                <a:latin typeface="Cambria" panose="02040503050406030204" pitchFamily="18" charset="0"/>
              </a:rPr>
              <a:t> </a:t>
            </a:r>
            <a:r>
              <a:rPr lang="en-US" sz="4000" b="1" dirty="0" err="1">
                <a:latin typeface="Cambria" panose="02040503050406030204" pitchFamily="18" charset="0"/>
              </a:rPr>
              <a:t>Educației</a:t>
            </a:r>
            <a:r>
              <a:rPr lang="en-US" sz="4000" b="1" dirty="0">
                <a:latin typeface="Cambria" panose="02040503050406030204" pitchFamily="18" charset="0"/>
              </a:rPr>
              <a:t> (SIME)</a:t>
            </a:r>
            <a:r>
              <a:rPr lang="ro-RO" sz="4000" b="1" dirty="0">
                <a:latin typeface="Cambria" panose="02040503050406030204" pitchFamily="18" charset="0"/>
              </a:rPr>
              <a:t>.</a:t>
            </a:r>
            <a:br>
              <a:rPr lang="ro-RO" sz="4000" b="1" dirty="0">
                <a:latin typeface="Cambria" panose="02040503050406030204" pitchFamily="18" charset="0"/>
              </a:rPr>
            </a:br>
            <a:br>
              <a:rPr lang="ro-RO" sz="4000" b="1" dirty="0">
                <a:latin typeface="Cambria" panose="02040503050406030204" pitchFamily="18" charset="0"/>
              </a:rPr>
            </a:br>
            <a:r>
              <a:rPr lang="ro-RO" sz="4000" b="1" dirty="0">
                <a:solidFill>
                  <a:srgbClr val="002060"/>
                </a:solidFill>
                <a:latin typeface="Cambria" panose="02040503050406030204" pitchFamily="18" charset="0"/>
              </a:rPr>
              <a:t>Etapa 1 – Deschiderea anului de studii</a:t>
            </a:r>
            <a:endParaRPr lang="en-US" sz="4000" b="1" dirty="0">
              <a:solidFill>
                <a:srgbClr val="002060"/>
              </a:solidFill>
              <a:latin typeface="Cambria" panose="02040503050406030204" pitchFamily="18" charset="0"/>
            </a:endParaRPr>
          </a:p>
        </p:txBody>
      </p:sp>
      <p:sp>
        <p:nvSpPr>
          <p:cNvPr id="3" name="Subtitle 2"/>
          <p:cNvSpPr>
            <a:spLocks noGrp="1"/>
          </p:cNvSpPr>
          <p:nvPr>
            <p:ph type="subTitle" idx="1"/>
          </p:nvPr>
        </p:nvSpPr>
        <p:spPr/>
        <p:txBody>
          <a:bodyPr anchor="ctr"/>
          <a:lstStyle/>
          <a:p>
            <a:r>
              <a:rPr lang="ro-RO" b="1" dirty="0">
                <a:latin typeface="Cambria" panose="02040503050406030204" pitchFamily="18" charset="0"/>
                <a:hlinkClick r:id="rId2"/>
              </a:rPr>
              <a:t>www.sime.md</a:t>
            </a:r>
            <a:endParaRPr lang="ro-RO" b="1" dirty="0">
              <a:latin typeface="Cambria" panose="02040503050406030204" pitchFamily="18" charset="0"/>
            </a:endParaRPr>
          </a:p>
          <a:p>
            <a:r>
              <a:rPr lang="ro-RO" b="1" dirty="0">
                <a:latin typeface="Cambria" panose="02040503050406030204" pitchFamily="18" charset="0"/>
                <a:hlinkClick r:id="rId3"/>
              </a:rPr>
              <a:t>www.ctice.gov.md</a:t>
            </a:r>
            <a:r>
              <a:rPr lang="ro-RO" b="1" dirty="0">
                <a:latin typeface="Cambria" panose="02040503050406030204" pitchFamily="18" charset="0"/>
              </a:rPr>
              <a:t> </a:t>
            </a:r>
            <a:endParaRPr lang="en-US" b="1" dirty="0">
              <a:latin typeface="Cambria" panose="02040503050406030204" pitchFamily="18" charset="0"/>
            </a:endParaRPr>
          </a:p>
        </p:txBody>
      </p:sp>
    </p:spTree>
    <p:extLst>
      <p:ext uri="{BB962C8B-B14F-4D97-AF65-F5344CB8AC3E}">
        <p14:creationId xmlns:p14="http://schemas.microsoft.com/office/powerpoint/2010/main" val="4807537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270" y="861045"/>
            <a:ext cx="9603275" cy="1049235"/>
          </a:xfrm>
        </p:spPr>
        <p:txBody>
          <a:bodyPr>
            <a:normAutofit/>
          </a:bodyPr>
          <a:lstStyle/>
          <a:p>
            <a:r>
              <a:rPr lang="pt-BR" b="1" dirty="0">
                <a:solidFill>
                  <a:schemeClr val="accent1"/>
                </a:solidFill>
                <a:latin typeface="Cambria" panose="02040503050406030204" pitchFamily="18" charset="0"/>
              </a:rPr>
              <a:t>Actualizarea datelor despre instituție</a:t>
            </a:r>
            <a:r>
              <a:rPr lang="ro-RO" b="1" dirty="0">
                <a:solidFill>
                  <a:schemeClr val="accent1"/>
                </a:solidFill>
                <a:latin typeface="Cambria" panose="02040503050406030204" pitchFamily="18" charset="0"/>
              </a:rPr>
              <a:t>. </a:t>
            </a:r>
            <a:r>
              <a:rPr lang="pt-BR" b="1" dirty="0">
                <a:solidFill>
                  <a:schemeClr val="accent1"/>
                </a:solidFill>
                <a:latin typeface="Cambria" panose="02040503050406030204" pitchFamily="18" charset="0"/>
              </a:rPr>
              <a:t>Meniul Instituții</a:t>
            </a:r>
            <a:r>
              <a:rPr lang="ro-RO" b="1" dirty="0">
                <a:solidFill>
                  <a:schemeClr val="accent1"/>
                </a:solidFill>
                <a:latin typeface="Cambria" panose="02040503050406030204" pitchFamily="18" charset="0"/>
              </a:rPr>
              <a:t> (3)</a:t>
            </a:r>
            <a:endParaRPr lang="en-US" b="1" dirty="0">
              <a:solidFill>
                <a:schemeClr val="accent1"/>
              </a:solidFill>
              <a:latin typeface="Cambria" panose="02040503050406030204" pitchFamily="18" charset="0"/>
            </a:endParaRPr>
          </a:p>
        </p:txBody>
      </p:sp>
      <p:sp>
        <p:nvSpPr>
          <p:cNvPr id="5" name="Content Placeholder 4">
            <a:extLst>
              <a:ext uri="{FF2B5EF4-FFF2-40B4-BE49-F238E27FC236}">
                <a16:creationId xmlns:a16="http://schemas.microsoft.com/office/drawing/2014/main" id="{2EBC3CD4-CB5F-4728-B908-43F82F7A52FB}"/>
              </a:ext>
            </a:extLst>
          </p:cNvPr>
          <p:cNvSpPr>
            <a:spLocks noGrp="1"/>
          </p:cNvSpPr>
          <p:nvPr>
            <p:ph idx="1"/>
          </p:nvPr>
        </p:nvSpPr>
        <p:spPr>
          <a:xfrm>
            <a:off x="1130270" y="1910279"/>
            <a:ext cx="10169701" cy="4230461"/>
          </a:xfrm>
        </p:spPr>
        <p:txBody>
          <a:bodyPr>
            <a:normAutofit/>
          </a:bodyPr>
          <a:lstStyle/>
          <a:p>
            <a:pPr marL="342900" indent="-342900"/>
            <a:r>
              <a:rPr lang="ro-RO" b="1" dirty="0">
                <a:solidFill>
                  <a:srgbClr val="FF0000"/>
                </a:solidFill>
                <a:latin typeface="Cambria" panose="02040503050406030204" pitchFamily="18" charset="0"/>
              </a:rPr>
              <a:t>Fila Circumscripția școlară </a:t>
            </a:r>
            <a:r>
              <a:rPr lang="ro-RO" b="1" dirty="0">
                <a:latin typeface="Cambria" panose="02040503050406030204" pitchFamily="18" charset="0"/>
              </a:rPr>
              <a:t>– dacă în localitatea vecină instituția a fost închisă și toți elevii sunt transportați în instituția </a:t>
            </a:r>
            <a:r>
              <a:rPr lang="ro-RO" b="1" dirty="0" err="1">
                <a:latin typeface="Cambria" panose="02040503050406030204" pitchFamily="18" charset="0"/>
              </a:rPr>
              <a:t>Dvs</a:t>
            </a:r>
            <a:r>
              <a:rPr lang="ro-RO" b="1" dirty="0">
                <a:latin typeface="Cambria" panose="02040503050406030204" pitchFamily="18" charset="0"/>
              </a:rPr>
              <a:t>, atunci veți completa această filă!</a:t>
            </a:r>
          </a:p>
          <a:p>
            <a:pPr marL="800100" lvl="1" indent="-342900"/>
            <a:r>
              <a:rPr lang="ro-RO" b="1" dirty="0">
                <a:solidFill>
                  <a:schemeClr val="accent1"/>
                </a:solidFill>
                <a:latin typeface="Cambria" panose="02040503050406030204" pitchFamily="18" charset="0"/>
              </a:rPr>
              <a:t>Adăugare – </a:t>
            </a:r>
            <a:r>
              <a:rPr lang="ro-RO" dirty="0">
                <a:latin typeface="Cambria" panose="02040503050406030204" pitchFamily="18" charset="0"/>
              </a:rPr>
              <a:t>acest buton permite adăugarea localității din circumscripție școlară;</a:t>
            </a:r>
          </a:p>
          <a:p>
            <a:pPr marL="800100" lvl="1" indent="-342900"/>
            <a:r>
              <a:rPr lang="ro-RO" b="1" dirty="0">
                <a:solidFill>
                  <a:schemeClr val="accent1"/>
                </a:solidFill>
                <a:latin typeface="Cambria" panose="02040503050406030204" pitchFamily="18" charset="0"/>
              </a:rPr>
              <a:t>Raion </a:t>
            </a:r>
            <a:r>
              <a:rPr lang="ro-RO" dirty="0">
                <a:latin typeface="Cambria" panose="02040503050406030204" pitchFamily="18" charset="0"/>
              </a:rPr>
              <a:t>– se va selecta raionul în care se află localitatea din circumscripție școlară;</a:t>
            </a:r>
          </a:p>
          <a:p>
            <a:pPr marL="800100" lvl="1" indent="-342900"/>
            <a:r>
              <a:rPr lang="ro-RO" b="1" dirty="0">
                <a:solidFill>
                  <a:schemeClr val="accent1"/>
                </a:solidFill>
                <a:latin typeface="Cambria" panose="02040503050406030204" pitchFamily="18" charset="0"/>
              </a:rPr>
              <a:t>Localitate</a:t>
            </a:r>
            <a:r>
              <a:rPr lang="ro-RO" dirty="0">
                <a:latin typeface="Cambria" panose="02040503050406030204" pitchFamily="18" charset="0"/>
              </a:rPr>
              <a:t> - se va selecta localitatea din circumscripția școlară;</a:t>
            </a:r>
          </a:p>
          <a:p>
            <a:pPr marL="800100" lvl="1" indent="-342900"/>
            <a:r>
              <a:rPr lang="ro-RO" b="1" dirty="0">
                <a:solidFill>
                  <a:schemeClr val="accent1"/>
                </a:solidFill>
                <a:latin typeface="Cambria" panose="02040503050406030204" pitchFamily="18" charset="0"/>
              </a:rPr>
              <a:t>Limba de comunicare </a:t>
            </a:r>
            <a:r>
              <a:rPr lang="ro-RO" dirty="0">
                <a:latin typeface="Cambria" panose="02040503050406030204" pitchFamily="18" charset="0"/>
              </a:rPr>
              <a:t>– se va selecta limba de comunicare majoritară în localitatea respectivă;</a:t>
            </a:r>
          </a:p>
          <a:p>
            <a:pPr marL="800100" lvl="1" indent="-342900"/>
            <a:r>
              <a:rPr lang="ro-RO" sz="1700" b="1" dirty="0">
                <a:solidFill>
                  <a:schemeClr val="accent1"/>
                </a:solidFill>
                <a:latin typeface="Cambria" panose="02040503050406030204" pitchFamily="18" charset="0"/>
              </a:rPr>
              <a:t>Distanța (km) </a:t>
            </a:r>
            <a:r>
              <a:rPr lang="ro-RO" dirty="0">
                <a:latin typeface="Cambria" panose="02040503050406030204" pitchFamily="18" charset="0"/>
              </a:rPr>
              <a:t>– se va introduce distanța aproximativă de la centrul localității din circumscripție până la instituția de învățământ;</a:t>
            </a:r>
          </a:p>
          <a:p>
            <a:pPr marL="800100" lvl="1" indent="-342900"/>
            <a:r>
              <a:rPr lang="ro-RO" b="1" dirty="0">
                <a:solidFill>
                  <a:schemeClr val="accent1"/>
                </a:solidFill>
                <a:latin typeface="Cambria" panose="02040503050406030204" pitchFamily="18" charset="0"/>
              </a:rPr>
              <a:t>Modul de transportare </a:t>
            </a:r>
            <a:r>
              <a:rPr lang="ro-RO" dirty="0">
                <a:latin typeface="Cambria" panose="02040503050406030204" pitchFamily="18" charset="0"/>
              </a:rPr>
              <a:t>– se va selecta modul în care elevii se deplasează la școală.</a:t>
            </a:r>
          </a:p>
        </p:txBody>
      </p:sp>
    </p:spTree>
    <p:extLst>
      <p:ext uri="{BB962C8B-B14F-4D97-AF65-F5344CB8AC3E}">
        <p14:creationId xmlns:p14="http://schemas.microsoft.com/office/powerpoint/2010/main" val="28320578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270" y="861045"/>
            <a:ext cx="9603275" cy="1049235"/>
          </a:xfrm>
        </p:spPr>
        <p:txBody>
          <a:bodyPr>
            <a:normAutofit/>
          </a:bodyPr>
          <a:lstStyle/>
          <a:p>
            <a:r>
              <a:rPr lang="pt-BR" b="1" dirty="0">
                <a:solidFill>
                  <a:schemeClr val="accent1"/>
                </a:solidFill>
                <a:latin typeface="Cambria" panose="02040503050406030204" pitchFamily="18" charset="0"/>
              </a:rPr>
              <a:t>Actualizarea datelor despre instituție</a:t>
            </a:r>
            <a:r>
              <a:rPr lang="ro-RO" b="1" dirty="0">
                <a:solidFill>
                  <a:schemeClr val="accent1"/>
                </a:solidFill>
                <a:latin typeface="Cambria" panose="02040503050406030204" pitchFamily="18" charset="0"/>
              </a:rPr>
              <a:t>. </a:t>
            </a:r>
            <a:r>
              <a:rPr lang="pt-BR" b="1" dirty="0">
                <a:solidFill>
                  <a:schemeClr val="accent1"/>
                </a:solidFill>
                <a:latin typeface="Cambria" panose="02040503050406030204" pitchFamily="18" charset="0"/>
              </a:rPr>
              <a:t>Meniul Instituții</a:t>
            </a:r>
            <a:r>
              <a:rPr lang="ro-RO" b="1" dirty="0">
                <a:solidFill>
                  <a:schemeClr val="accent1"/>
                </a:solidFill>
                <a:latin typeface="Cambria" panose="02040503050406030204" pitchFamily="18" charset="0"/>
              </a:rPr>
              <a:t> (4)</a:t>
            </a:r>
            <a:endParaRPr lang="en-US" b="1" dirty="0">
              <a:solidFill>
                <a:schemeClr val="accent1"/>
              </a:solidFill>
              <a:latin typeface="Cambria" panose="02040503050406030204" pitchFamily="18" charset="0"/>
            </a:endParaRPr>
          </a:p>
        </p:txBody>
      </p:sp>
      <p:sp>
        <p:nvSpPr>
          <p:cNvPr id="5" name="Content Placeholder 4">
            <a:extLst>
              <a:ext uri="{FF2B5EF4-FFF2-40B4-BE49-F238E27FC236}">
                <a16:creationId xmlns:a16="http://schemas.microsoft.com/office/drawing/2014/main" id="{2EBC3CD4-CB5F-4728-B908-43F82F7A52FB}"/>
              </a:ext>
            </a:extLst>
          </p:cNvPr>
          <p:cNvSpPr>
            <a:spLocks noGrp="1"/>
          </p:cNvSpPr>
          <p:nvPr>
            <p:ph idx="1"/>
          </p:nvPr>
        </p:nvSpPr>
        <p:spPr>
          <a:xfrm>
            <a:off x="1130270" y="1820411"/>
            <a:ext cx="10169701" cy="4320330"/>
          </a:xfrm>
        </p:spPr>
        <p:txBody>
          <a:bodyPr>
            <a:normAutofit fontScale="85000" lnSpcReduction="20000"/>
          </a:bodyPr>
          <a:lstStyle/>
          <a:p>
            <a:pPr marL="342900" indent="-342900"/>
            <a:r>
              <a:rPr lang="ro-RO" b="1" dirty="0">
                <a:solidFill>
                  <a:srgbClr val="FF0000"/>
                </a:solidFill>
                <a:latin typeface="Cambria" panose="02040503050406030204" pitchFamily="18" charset="0"/>
              </a:rPr>
              <a:t>Fila Rețeaua de clase</a:t>
            </a:r>
            <a:r>
              <a:rPr lang="ro-RO" b="1" dirty="0">
                <a:solidFill>
                  <a:schemeClr val="accent1"/>
                </a:solidFill>
                <a:latin typeface="Cambria" panose="02040503050406030204" pitchFamily="18" charset="0"/>
              </a:rPr>
              <a:t>. </a:t>
            </a:r>
            <a:r>
              <a:rPr lang="ro-RO" b="1" dirty="0">
                <a:latin typeface="Cambria" panose="02040503050406030204" pitchFamily="18" charset="0"/>
              </a:rPr>
              <a:t>Pentru a putea transfera elevii în noul an de studii, în primul rând se va crea rețeaua de clase! </a:t>
            </a:r>
          </a:p>
          <a:p>
            <a:pPr marL="800100" lvl="1" indent="-342900"/>
            <a:r>
              <a:rPr lang="ro-RO" b="1" dirty="0">
                <a:solidFill>
                  <a:schemeClr val="accent1"/>
                </a:solidFill>
                <a:latin typeface="Cambria" panose="02040503050406030204" pitchFamily="18" charset="0"/>
              </a:rPr>
              <a:t>Adăugare – </a:t>
            </a:r>
            <a:r>
              <a:rPr lang="ro-RO" dirty="0">
                <a:latin typeface="Cambria" panose="02040503050406030204" pitchFamily="18" charset="0"/>
              </a:rPr>
              <a:t>acest buton permite adăugarea unei clase;</a:t>
            </a:r>
          </a:p>
          <a:p>
            <a:pPr marL="800100" lvl="1" indent="-342900"/>
            <a:r>
              <a:rPr lang="ro-RO" b="1" dirty="0">
                <a:solidFill>
                  <a:schemeClr val="accent1"/>
                </a:solidFill>
                <a:latin typeface="Cambria" panose="02040503050406030204" pitchFamily="18" charset="0"/>
              </a:rPr>
              <a:t>Denumirea clasei </a:t>
            </a:r>
            <a:r>
              <a:rPr lang="ro-RO" dirty="0">
                <a:latin typeface="Cambria" panose="02040503050406030204" pitchFamily="18" charset="0"/>
              </a:rPr>
              <a:t>– se va introduce un nume pentru clasa respectivă, </a:t>
            </a:r>
            <a:r>
              <a:rPr lang="ro-RO" i="1" dirty="0">
                <a:latin typeface="Cambria" panose="02040503050406030204" pitchFamily="18" charset="0"/>
              </a:rPr>
              <a:t>de ex. I a; V; VII; VIII b; X uman; XI real</a:t>
            </a:r>
            <a:r>
              <a:rPr lang="ro-RO" dirty="0">
                <a:latin typeface="Cambria" panose="02040503050406030204" pitchFamily="18" charset="0"/>
              </a:rPr>
              <a:t>; Numele clasei se introduce pentru ca Administratorul să poată să identifice mai ușor clasele paralele;</a:t>
            </a:r>
          </a:p>
          <a:p>
            <a:pPr marL="800100" lvl="1" indent="-342900"/>
            <a:r>
              <a:rPr lang="ro-RO" b="1" dirty="0">
                <a:solidFill>
                  <a:schemeClr val="accent6"/>
                </a:solidFill>
                <a:latin typeface="Cambria" panose="02040503050406030204" pitchFamily="18" charset="0"/>
              </a:rPr>
              <a:t>Nivelul</a:t>
            </a:r>
            <a:r>
              <a:rPr lang="ro-RO" dirty="0">
                <a:latin typeface="Cambria" panose="02040503050406030204" pitchFamily="18" charset="0"/>
              </a:rPr>
              <a:t> – se va selecta </a:t>
            </a:r>
            <a:r>
              <a:rPr lang="ro-RO" b="1" dirty="0">
                <a:solidFill>
                  <a:schemeClr val="accent6"/>
                </a:solidFill>
                <a:latin typeface="Cambria" panose="02040503050406030204" pitchFamily="18" charset="0"/>
              </a:rPr>
              <a:t>nivelul clasei</a:t>
            </a:r>
            <a:r>
              <a:rPr lang="ro-RO" dirty="0">
                <a:latin typeface="Cambria" panose="02040503050406030204" pitchFamily="18" charset="0"/>
              </a:rPr>
              <a:t>, </a:t>
            </a:r>
            <a:r>
              <a:rPr lang="ro-RO" i="1" dirty="0">
                <a:latin typeface="Cambria" panose="02040503050406030204" pitchFamily="18" charset="0"/>
              </a:rPr>
              <a:t>de ex. cl </a:t>
            </a:r>
            <a:r>
              <a:rPr lang="ro-RO" b="1" i="1" dirty="0">
                <a:latin typeface="Cambria" panose="02040503050406030204" pitchFamily="18" charset="0"/>
              </a:rPr>
              <a:t>I a</a:t>
            </a:r>
            <a:r>
              <a:rPr lang="ro-RO" i="1" dirty="0">
                <a:latin typeface="Cambria" panose="02040503050406030204" pitchFamily="18" charset="0"/>
              </a:rPr>
              <a:t> – nivelul </a:t>
            </a:r>
            <a:r>
              <a:rPr lang="ro-RO" b="1" i="1" dirty="0">
                <a:latin typeface="Cambria" panose="02040503050406030204" pitchFamily="18" charset="0"/>
              </a:rPr>
              <a:t>1</a:t>
            </a:r>
            <a:r>
              <a:rPr lang="ro-RO" i="1" dirty="0">
                <a:latin typeface="Cambria" panose="02040503050406030204" pitchFamily="18" charset="0"/>
              </a:rPr>
              <a:t>, cl. </a:t>
            </a:r>
            <a:r>
              <a:rPr lang="ro-RO" b="1" i="1" dirty="0">
                <a:latin typeface="Cambria" panose="02040503050406030204" pitchFamily="18" charset="0"/>
              </a:rPr>
              <a:t>V</a:t>
            </a:r>
            <a:r>
              <a:rPr lang="ro-RO" i="1" dirty="0">
                <a:latin typeface="Cambria" panose="02040503050406030204" pitchFamily="18" charset="0"/>
              </a:rPr>
              <a:t> – nivelul </a:t>
            </a:r>
            <a:r>
              <a:rPr lang="ro-RO" b="1" i="1" dirty="0">
                <a:latin typeface="Cambria" panose="02040503050406030204" pitchFamily="18" charset="0"/>
              </a:rPr>
              <a:t>5</a:t>
            </a:r>
            <a:r>
              <a:rPr lang="ro-RO" i="1" dirty="0">
                <a:latin typeface="Cambria" panose="02040503050406030204" pitchFamily="18" charset="0"/>
              </a:rPr>
              <a:t>, cl. </a:t>
            </a:r>
            <a:r>
              <a:rPr lang="ro-RO" b="1" i="1" dirty="0">
                <a:latin typeface="Cambria" panose="02040503050406030204" pitchFamily="18" charset="0"/>
              </a:rPr>
              <a:t>VIII b</a:t>
            </a:r>
            <a:r>
              <a:rPr lang="ro-RO" i="1" dirty="0">
                <a:latin typeface="Cambria" panose="02040503050406030204" pitchFamily="18" charset="0"/>
              </a:rPr>
              <a:t> – nivelul </a:t>
            </a:r>
            <a:r>
              <a:rPr lang="ro-RO" b="1" i="1" dirty="0">
                <a:latin typeface="Cambria" panose="02040503050406030204" pitchFamily="18" charset="0"/>
              </a:rPr>
              <a:t>8</a:t>
            </a:r>
            <a:r>
              <a:rPr lang="ro-RO" i="1" dirty="0">
                <a:latin typeface="Cambria" panose="02040503050406030204" pitchFamily="18" charset="0"/>
              </a:rPr>
              <a:t>, cl. </a:t>
            </a:r>
            <a:r>
              <a:rPr lang="ro-RO" b="1" i="1" dirty="0">
                <a:latin typeface="Cambria" panose="02040503050406030204" pitchFamily="18" charset="0"/>
              </a:rPr>
              <a:t>X</a:t>
            </a:r>
            <a:r>
              <a:rPr lang="ro-RO" i="1" dirty="0">
                <a:latin typeface="Cambria" panose="02040503050406030204" pitchFamily="18" charset="0"/>
              </a:rPr>
              <a:t> uman – nivelul </a:t>
            </a:r>
            <a:r>
              <a:rPr lang="ro-RO" b="1" i="1" dirty="0">
                <a:latin typeface="Cambria" panose="02040503050406030204" pitchFamily="18" charset="0"/>
              </a:rPr>
              <a:t>10</a:t>
            </a:r>
            <a:r>
              <a:rPr lang="ro-RO" i="1" dirty="0">
                <a:latin typeface="Cambria" panose="02040503050406030204" pitchFamily="18" charset="0"/>
              </a:rPr>
              <a:t>, cl. </a:t>
            </a:r>
            <a:r>
              <a:rPr lang="ro-RO" b="1" i="1" dirty="0">
                <a:latin typeface="Cambria" panose="02040503050406030204" pitchFamily="18" charset="0"/>
              </a:rPr>
              <a:t>XI</a:t>
            </a:r>
            <a:r>
              <a:rPr lang="ro-RO" i="1" dirty="0">
                <a:latin typeface="Cambria" panose="02040503050406030204" pitchFamily="18" charset="0"/>
              </a:rPr>
              <a:t> real – nivelul </a:t>
            </a:r>
            <a:r>
              <a:rPr lang="ro-RO" b="1" i="1" dirty="0">
                <a:latin typeface="Cambria" panose="02040503050406030204" pitchFamily="18" charset="0"/>
              </a:rPr>
              <a:t>11</a:t>
            </a:r>
            <a:r>
              <a:rPr lang="ro-RO" dirty="0">
                <a:latin typeface="Cambria" panose="02040503050406030204" pitchFamily="18" charset="0"/>
              </a:rPr>
              <a:t>. </a:t>
            </a:r>
            <a:r>
              <a:rPr lang="ro-RO" b="1" dirty="0">
                <a:solidFill>
                  <a:schemeClr val="accent6"/>
                </a:solidFill>
                <a:latin typeface="Cambria" panose="02040503050406030204" pitchFamily="18" charset="0"/>
              </a:rPr>
              <a:t>Este total greșit să fie introdus </a:t>
            </a:r>
            <a:r>
              <a:rPr lang="ro-RO" b="1" u="sng" dirty="0">
                <a:solidFill>
                  <a:schemeClr val="accent6"/>
                </a:solidFill>
                <a:latin typeface="Cambria" panose="02040503050406030204" pitchFamily="18" charset="0"/>
              </a:rPr>
              <a:t>Nivelul 1</a:t>
            </a:r>
            <a:r>
              <a:rPr lang="ro-RO" b="1" dirty="0">
                <a:solidFill>
                  <a:schemeClr val="accent6"/>
                </a:solidFill>
                <a:latin typeface="Cambria" panose="02040503050406030204" pitchFamily="18" charset="0"/>
              </a:rPr>
              <a:t> pentru toate clasele!!!!</a:t>
            </a:r>
          </a:p>
          <a:p>
            <a:pPr marL="800100" lvl="1" indent="-342900"/>
            <a:r>
              <a:rPr lang="ro-RO" b="1" dirty="0">
                <a:solidFill>
                  <a:schemeClr val="accent1"/>
                </a:solidFill>
                <a:latin typeface="Cambria" panose="02040503050406030204" pitchFamily="18" charset="0"/>
              </a:rPr>
              <a:t>Statutul </a:t>
            </a:r>
            <a:r>
              <a:rPr lang="ro-RO" dirty="0">
                <a:latin typeface="Cambria" panose="02040503050406030204" pitchFamily="18" charset="0"/>
              </a:rPr>
              <a:t>– se va selecta statutul Activă;</a:t>
            </a:r>
            <a:endParaRPr lang="ro-RO" b="1" dirty="0">
              <a:solidFill>
                <a:schemeClr val="accent1"/>
              </a:solidFill>
              <a:latin typeface="Cambria" panose="02040503050406030204" pitchFamily="18" charset="0"/>
            </a:endParaRPr>
          </a:p>
          <a:p>
            <a:pPr marL="800100" lvl="1" indent="-342900"/>
            <a:r>
              <a:rPr lang="ro-RO" b="1" dirty="0">
                <a:solidFill>
                  <a:schemeClr val="accent1"/>
                </a:solidFill>
                <a:latin typeface="Cambria" panose="02040503050406030204" pitchFamily="18" charset="0"/>
              </a:rPr>
              <a:t>Limba de instruire </a:t>
            </a:r>
            <a:r>
              <a:rPr lang="ro-RO" dirty="0">
                <a:latin typeface="Cambria" panose="02040503050406030204" pitchFamily="18" charset="0"/>
              </a:rPr>
              <a:t>– se va selecta limba de instruire pentru clasa dată;</a:t>
            </a:r>
          </a:p>
          <a:p>
            <a:pPr marL="800100" lvl="1" indent="-342900"/>
            <a:r>
              <a:rPr lang="ro-RO" sz="1700" b="1" dirty="0">
                <a:solidFill>
                  <a:schemeClr val="accent1"/>
                </a:solidFill>
                <a:latin typeface="Cambria" panose="02040503050406030204" pitchFamily="18" charset="0"/>
              </a:rPr>
              <a:t>Profilul clasei </a:t>
            </a:r>
            <a:r>
              <a:rPr lang="ro-RO" dirty="0">
                <a:latin typeface="Cambria" panose="02040503050406030204" pitchFamily="18" charset="0"/>
              </a:rPr>
              <a:t>– se va selecta profilul clasei respective: primar, gimnazial, real etc.;</a:t>
            </a:r>
          </a:p>
          <a:p>
            <a:pPr marL="800100" lvl="1" indent="-342900"/>
            <a:r>
              <a:rPr lang="ro-RO" b="1" dirty="0">
                <a:solidFill>
                  <a:schemeClr val="accent1"/>
                </a:solidFill>
                <a:latin typeface="Cambria" panose="02040503050406030204" pitchFamily="18" charset="0"/>
              </a:rPr>
              <a:t>Numărul de discipline divizate </a:t>
            </a:r>
            <a:r>
              <a:rPr lang="ro-RO" dirty="0">
                <a:latin typeface="Cambria" panose="02040503050406030204" pitchFamily="18" charset="0"/>
              </a:rPr>
              <a:t>– se va introduce numărul de discipline la care elevii sunt divizați în subgrupe, de ex. </a:t>
            </a:r>
            <a:r>
              <a:rPr lang="ro-RO" i="1" dirty="0">
                <a:latin typeface="Cambria" panose="02040503050406030204" pitchFamily="18" charset="0"/>
              </a:rPr>
              <a:t>Educația tehnologică și Limba străină – 2 discipline</a:t>
            </a:r>
            <a:r>
              <a:rPr lang="ro-RO" dirty="0">
                <a:latin typeface="Cambria" panose="02040503050406030204" pitchFamily="18" charset="0"/>
              </a:rPr>
              <a:t>, sau </a:t>
            </a:r>
            <a:r>
              <a:rPr lang="ro-RO" i="1" dirty="0">
                <a:latin typeface="Cambria" panose="02040503050406030204" pitchFamily="18" charset="0"/>
              </a:rPr>
              <a:t>Educația tehnologică, Limba străină și Informatica – 3 discipline</a:t>
            </a:r>
            <a:r>
              <a:rPr lang="ro-RO" dirty="0">
                <a:latin typeface="Cambria" panose="02040503050406030204" pitchFamily="18" charset="0"/>
              </a:rPr>
              <a:t>.</a:t>
            </a:r>
          </a:p>
          <a:p>
            <a:pPr marL="800100" lvl="1" indent="-342900"/>
            <a:r>
              <a:rPr lang="ro-RO" b="1" dirty="0">
                <a:solidFill>
                  <a:schemeClr val="accent1"/>
                </a:solidFill>
                <a:latin typeface="Cambria" panose="02040503050406030204" pitchFamily="18" charset="0"/>
              </a:rPr>
              <a:t>Tipul planului de învățământ </a:t>
            </a:r>
            <a:r>
              <a:rPr lang="ro-RO" dirty="0">
                <a:latin typeface="Cambria" panose="02040503050406030204" pitchFamily="18" charset="0"/>
              </a:rPr>
              <a:t>– se va selecta tipul necesar. Pentru planul obișnuit se va alege – CONVENȚINAL</a:t>
            </a:r>
          </a:p>
          <a:p>
            <a:pPr marL="800100" lvl="1" indent="-342900"/>
            <a:r>
              <a:rPr lang="ro-RO" b="1" dirty="0">
                <a:solidFill>
                  <a:schemeClr val="accent1"/>
                </a:solidFill>
                <a:latin typeface="Cambria" panose="02040503050406030204" pitchFamily="18" charset="0"/>
              </a:rPr>
              <a:t>Schimbul</a:t>
            </a:r>
            <a:r>
              <a:rPr lang="ro-RO" dirty="0">
                <a:latin typeface="Cambria" panose="02040503050406030204" pitchFamily="18" charset="0"/>
              </a:rPr>
              <a:t> – se va selecta schimbul în care clasa studiază.</a:t>
            </a:r>
          </a:p>
        </p:txBody>
      </p:sp>
    </p:spTree>
    <p:extLst>
      <p:ext uri="{BB962C8B-B14F-4D97-AF65-F5344CB8AC3E}">
        <p14:creationId xmlns:p14="http://schemas.microsoft.com/office/powerpoint/2010/main" val="3386132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270" y="861045"/>
            <a:ext cx="9603275" cy="1049235"/>
          </a:xfrm>
        </p:spPr>
        <p:txBody>
          <a:bodyPr>
            <a:normAutofit/>
          </a:bodyPr>
          <a:lstStyle/>
          <a:p>
            <a:r>
              <a:rPr lang="pt-BR" b="1" dirty="0">
                <a:solidFill>
                  <a:schemeClr val="accent1"/>
                </a:solidFill>
                <a:latin typeface="Cambria" panose="02040503050406030204" pitchFamily="18" charset="0"/>
              </a:rPr>
              <a:t>Actualizarea datelor despre instituție</a:t>
            </a:r>
            <a:r>
              <a:rPr lang="ro-RO" b="1" dirty="0">
                <a:solidFill>
                  <a:schemeClr val="accent1"/>
                </a:solidFill>
                <a:latin typeface="Cambria" panose="02040503050406030204" pitchFamily="18" charset="0"/>
              </a:rPr>
              <a:t>. </a:t>
            </a:r>
            <a:r>
              <a:rPr lang="pt-BR" b="1" dirty="0">
                <a:solidFill>
                  <a:schemeClr val="accent1"/>
                </a:solidFill>
                <a:latin typeface="Cambria" panose="02040503050406030204" pitchFamily="18" charset="0"/>
              </a:rPr>
              <a:t>Meniul Instituții</a:t>
            </a:r>
            <a:r>
              <a:rPr lang="ro-RO" b="1" dirty="0">
                <a:solidFill>
                  <a:schemeClr val="accent1"/>
                </a:solidFill>
                <a:latin typeface="Cambria" panose="02040503050406030204" pitchFamily="18" charset="0"/>
              </a:rPr>
              <a:t> (5)</a:t>
            </a:r>
            <a:endParaRPr lang="en-US" b="1" dirty="0">
              <a:solidFill>
                <a:schemeClr val="accent1"/>
              </a:solidFill>
              <a:latin typeface="Cambria" panose="02040503050406030204" pitchFamily="18" charset="0"/>
            </a:endParaRPr>
          </a:p>
        </p:txBody>
      </p:sp>
      <p:sp>
        <p:nvSpPr>
          <p:cNvPr id="5" name="Content Placeholder 4">
            <a:extLst>
              <a:ext uri="{FF2B5EF4-FFF2-40B4-BE49-F238E27FC236}">
                <a16:creationId xmlns:a16="http://schemas.microsoft.com/office/drawing/2014/main" id="{2EBC3CD4-CB5F-4728-B908-43F82F7A52FB}"/>
              </a:ext>
            </a:extLst>
          </p:cNvPr>
          <p:cNvSpPr>
            <a:spLocks noGrp="1"/>
          </p:cNvSpPr>
          <p:nvPr>
            <p:ph idx="1"/>
          </p:nvPr>
        </p:nvSpPr>
        <p:spPr>
          <a:xfrm>
            <a:off x="1130271" y="1694575"/>
            <a:ext cx="6319154" cy="4446165"/>
          </a:xfrm>
        </p:spPr>
        <p:txBody>
          <a:bodyPr>
            <a:normAutofit/>
          </a:bodyPr>
          <a:lstStyle/>
          <a:p>
            <a:pPr marL="342900" indent="-342900"/>
            <a:r>
              <a:rPr lang="ro-RO" b="1" dirty="0">
                <a:solidFill>
                  <a:srgbClr val="FF0000"/>
                </a:solidFill>
                <a:latin typeface="Cambria" panose="02040503050406030204" pitchFamily="18" charset="0"/>
              </a:rPr>
              <a:t>Fila Clase cu predare simultană</a:t>
            </a:r>
            <a:r>
              <a:rPr lang="ro-RO" b="1" dirty="0">
                <a:latin typeface="Cambria" panose="02040503050406030204" pitchFamily="18" charset="0"/>
              </a:rPr>
              <a:t> – dacă în instituția respectivă sunt clase cu predare simultană, atunci veți completa această filă!</a:t>
            </a:r>
          </a:p>
          <a:p>
            <a:pPr marL="800100" lvl="1" indent="-342900"/>
            <a:r>
              <a:rPr lang="ro-RO" b="1" dirty="0">
                <a:solidFill>
                  <a:schemeClr val="accent1"/>
                </a:solidFill>
                <a:latin typeface="Cambria" panose="02040503050406030204" pitchFamily="18" charset="0"/>
              </a:rPr>
              <a:t>Adăugare CPS– </a:t>
            </a:r>
            <a:r>
              <a:rPr lang="ro-RO" dirty="0">
                <a:latin typeface="Cambria" panose="02040503050406030204" pitchFamily="18" charset="0"/>
              </a:rPr>
              <a:t>acest buton permite adăugarea unei clase cu predare simultană; </a:t>
            </a:r>
          </a:p>
          <a:p>
            <a:pPr marL="800100" lvl="1" indent="-342900"/>
            <a:r>
              <a:rPr lang="ro-RO" dirty="0">
                <a:latin typeface="Cambria" panose="02040503050406030204" pitchFamily="18" charset="0"/>
              </a:rPr>
              <a:t>După adăugarea unei CPS se va accesa creionașul pentru editarea datelor despre aceasta.</a:t>
            </a:r>
          </a:p>
          <a:p>
            <a:pPr marL="800100" lvl="1" indent="-342900"/>
            <a:r>
              <a:rPr lang="ro-RO" dirty="0">
                <a:latin typeface="Cambria" panose="02040503050406030204" pitchFamily="18" charset="0"/>
              </a:rPr>
              <a:t>Se vor bifa clasele ce studiază împreună, de ex. I și III, apoi se va confirma;</a:t>
            </a:r>
          </a:p>
          <a:p>
            <a:pPr marL="800100" lvl="1" indent="-342900"/>
            <a:r>
              <a:rPr lang="ro-RO" dirty="0">
                <a:latin typeface="Cambria" panose="02040503050406030204" pitchFamily="18" charset="0"/>
              </a:rPr>
              <a:t>Pentru a adăuga o nouă clasă cu predare simultană – se vor repeta pașii de mai sus.</a:t>
            </a:r>
          </a:p>
        </p:txBody>
      </p:sp>
      <p:pic>
        <p:nvPicPr>
          <p:cNvPr id="3" name="Picture 2">
            <a:extLst>
              <a:ext uri="{FF2B5EF4-FFF2-40B4-BE49-F238E27FC236}">
                <a16:creationId xmlns:a16="http://schemas.microsoft.com/office/drawing/2014/main" id="{3E23B6C7-517E-42D0-A730-8790B91AE1FC}"/>
              </a:ext>
            </a:extLst>
          </p:cNvPr>
          <p:cNvPicPr>
            <a:picLocks noChangeAspect="1"/>
          </p:cNvPicPr>
          <p:nvPr/>
        </p:nvPicPr>
        <p:blipFill>
          <a:blip r:embed="rId3"/>
          <a:stretch>
            <a:fillRect/>
          </a:stretch>
        </p:blipFill>
        <p:spPr>
          <a:xfrm>
            <a:off x="7608814" y="2050858"/>
            <a:ext cx="4125811" cy="349031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2985674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270" y="861045"/>
            <a:ext cx="9603275" cy="1049235"/>
          </a:xfrm>
        </p:spPr>
        <p:txBody>
          <a:bodyPr>
            <a:normAutofit/>
          </a:bodyPr>
          <a:lstStyle/>
          <a:p>
            <a:r>
              <a:rPr lang="pt-BR" b="1" dirty="0">
                <a:solidFill>
                  <a:schemeClr val="accent1"/>
                </a:solidFill>
                <a:latin typeface="Cambria" panose="02040503050406030204" pitchFamily="18" charset="0"/>
              </a:rPr>
              <a:t>Actualizarea datelor despre instituție</a:t>
            </a:r>
            <a:r>
              <a:rPr lang="ro-RO" b="1" dirty="0">
                <a:solidFill>
                  <a:schemeClr val="accent1"/>
                </a:solidFill>
                <a:latin typeface="Cambria" panose="02040503050406030204" pitchFamily="18" charset="0"/>
              </a:rPr>
              <a:t>. </a:t>
            </a:r>
            <a:r>
              <a:rPr lang="pt-BR" b="1" dirty="0">
                <a:solidFill>
                  <a:schemeClr val="accent1"/>
                </a:solidFill>
                <a:latin typeface="Cambria" panose="02040503050406030204" pitchFamily="18" charset="0"/>
              </a:rPr>
              <a:t>Meniul Instituții</a:t>
            </a:r>
            <a:r>
              <a:rPr lang="ro-RO" b="1" dirty="0">
                <a:solidFill>
                  <a:schemeClr val="accent1"/>
                </a:solidFill>
                <a:latin typeface="Cambria" panose="02040503050406030204" pitchFamily="18" charset="0"/>
              </a:rPr>
              <a:t> (6)</a:t>
            </a:r>
            <a:endParaRPr lang="en-US" b="1" dirty="0">
              <a:solidFill>
                <a:schemeClr val="accent1"/>
              </a:solidFill>
              <a:latin typeface="Cambria" panose="02040503050406030204" pitchFamily="18" charset="0"/>
            </a:endParaRPr>
          </a:p>
        </p:txBody>
      </p:sp>
      <p:sp>
        <p:nvSpPr>
          <p:cNvPr id="5" name="Content Placeholder 4">
            <a:extLst>
              <a:ext uri="{FF2B5EF4-FFF2-40B4-BE49-F238E27FC236}">
                <a16:creationId xmlns:a16="http://schemas.microsoft.com/office/drawing/2014/main" id="{2EBC3CD4-CB5F-4728-B908-43F82F7A52FB}"/>
              </a:ext>
            </a:extLst>
          </p:cNvPr>
          <p:cNvSpPr>
            <a:spLocks noGrp="1"/>
          </p:cNvSpPr>
          <p:nvPr>
            <p:ph idx="1"/>
          </p:nvPr>
        </p:nvSpPr>
        <p:spPr>
          <a:xfrm>
            <a:off x="1130270" y="1778465"/>
            <a:ext cx="10169701" cy="4362275"/>
          </a:xfrm>
        </p:spPr>
        <p:txBody>
          <a:bodyPr>
            <a:normAutofit/>
          </a:bodyPr>
          <a:lstStyle/>
          <a:p>
            <a:pPr marL="342900" indent="-342900"/>
            <a:r>
              <a:rPr lang="ro-RO" b="1" dirty="0">
                <a:solidFill>
                  <a:srgbClr val="FF0000"/>
                </a:solidFill>
                <a:latin typeface="Cambria" panose="02040503050406030204" pitchFamily="18" charset="0"/>
              </a:rPr>
              <a:t>Fila Grupe de discipline opționale</a:t>
            </a:r>
            <a:r>
              <a:rPr lang="ro-RO" b="1" dirty="0">
                <a:solidFill>
                  <a:schemeClr val="accent1"/>
                </a:solidFill>
                <a:latin typeface="Cambria" panose="02040503050406030204" pitchFamily="18" charset="0"/>
              </a:rPr>
              <a:t>. </a:t>
            </a:r>
            <a:r>
              <a:rPr lang="ro-RO" b="1" dirty="0">
                <a:latin typeface="Cambria" panose="02040503050406030204" pitchFamily="18" charset="0"/>
              </a:rPr>
              <a:t>În această filă se vor adăuga toate disciplinele opționale ce sunt studiate în instituția selectată</a:t>
            </a:r>
          </a:p>
          <a:p>
            <a:pPr marL="800100" lvl="1" indent="-342900"/>
            <a:r>
              <a:rPr lang="ro-RO" b="1" dirty="0">
                <a:solidFill>
                  <a:schemeClr val="accent1"/>
                </a:solidFill>
                <a:latin typeface="Cambria" panose="02040503050406030204" pitchFamily="18" charset="0"/>
              </a:rPr>
              <a:t>Adăugare – </a:t>
            </a:r>
            <a:r>
              <a:rPr lang="ro-RO" dirty="0">
                <a:latin typeface="Cambria" panose="02040503050406030204" pitchFamily="18" charset="0"/>
              </a:rPr>
              <a:t>acest buton permite adăugarea unei grupe;</a:t>
            </a:r>
          </a:p>
          <a:p>
            <a:pPr marL="800100" lvl="1" indent="-342900"/>
            <a:r>
              <a:rPr lang="ro-RO" b="1" dirty="0">
                <a:solidFill>
                  <a:schemeClr val="accent1"/>
                </a:solidFill>
                <a:latin typeface="Cambria" panose="02040503050406030204" pitchFamily="18" charset="0"/>
              </a:rPr>
              <a:t>Disciplina opțională </a:t>
            </a:r>
            <a:r>
              <a:rPr lang="ro-RO" dirty="0">
                <a:latin typeface="Cambria" panose="02040503050406030204" pitchFamily="18" charset="0"/>
              </a:rPr>
              <a:t>– din lista derulantă se va selecta disciplina opțională;</a:t>
            </a:r>
            <a:endParaRPr lang="ro-RO" b="1" dirty="0">
              <a:solidFill>
                <a:schemeClr val="accent1"/>
              </a:solidFill>
              <a:latin typeface="Cambria" panose="02040503050406030204" pitchFamily="18" charset="0"/>
            </a:endParaRPr>
          </a:p>
          <a:p>
            <a:pPr marL="800100" lvl="1" indent="-342900"/>
            <a:r>
              <a:rPr lang="ro-RO" b="1" dirty="0">
                <a:solidFill>
                  <a:schemeClr val="accent1"/>
                </a:solidFill>
                <a:latin typeface="Cambria" panose="02040503050406030204" pitchFamily="18" charset="0"/>
              </a:rPr>
              <a:t>Denumirea grupei de discipline opționale  </a:t>
            </a:r>
            <a:r>
              <a:rPr lang="ro-RO" dirty="0">
                <a:latin typeface="Cambria" panose="02040503050406030204" pitchFamily="18" charset="0"/>
              </a:rPr>
              <a:t>– se va introduce un nume pentru grupa respectivă. Numele grupei va permite Administratorului  / Dirigintelui să o identifice mai ușor în momentul în care o va adăuga la elevi;</a:t>
            </a:r>
          </a:p>
          <a:p>
            <a:pPr marL="800100" lvl="1" indent="-342900"/>
            <a:r>
              <a:rPr lang="ro-RO" b="1" dirty="0">
                <a:solidFill>
                  <a:schemeClr val="accent1"/>
                </a:solidFill>
                <a:latin typeface="Cambria" panose="02040503050406030204" pitchFamily="18" charset="0"/>
              </a:rPr>
              <a:t>Statutul </a:t>
            </a:r>
            <a:r>
              <a:rPr lang="ro-RO" dirty="0">
                <a:latin typeface="Cambria" panose="02040503050406030204" pitchFamily="18" charset="0"/>
              </a:rPr>
              <a:t>– se va selecta statutul Activă / Închisă;</a:t>
            </a:r>
          </a:p>
          <a:p>
            <a:pPr marL="800100" lvl="1" indent="-342900"/>
            <a:r>
              <a:rPr lang="ro-RO" b="1" dirty="0">
                <a:solidFill>
                  <a:schemeClr val="accent1"/>
                </a:solidFill>
                <a:latin typeface="Cambria" panose="02040503050406030204" pitchFamily="18" charset="0"/>
              </a:rPr>
              <a:t>Numărul de ore per săptămână </a:t>
            </a:r>
            <a:r>
              <a:rPr lang="ro-RO" dirty="0">
                <a:latin typeface="Cambria" panose="02040503050406030204" pitchFamily="18" charset="0"/>
              </a:rPr>
              <a:t>– se va introduce numărul de ore pe săptămână pentru grupa respectivă.</a:t>
            </a:r>
            <a:endParaRPr lang="ro-RO" b="1" dirty="0">
              <a:solidFill>
                <a:schemeClr val="accent1"/>
              </a:solidFill>
              <a:latin typeface="Cambria" panose="02040503050406030204" pitchFamily="18" charset="0"/>
            </a:endParaRPr>
          </a:p>
        </p:txBody>
      </p:sp>
    </p:spTree>
    <p:extLst>
      <p:ext uri="{BB962C8B-B14F-4D97-AF65-F5344CB8AC3E}">
        <p14:creationId xmlns:p14="http://schemas.microsoft.com/office/powerpoint/2010/main" val="42305689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270" y="861045"/>
            <a:ext cx="9603275" cy="1049235"/>
          </a:xfrm>
        </p:spPr>
        <p:txBody>
          <a:bodyPr>
            <a:normAutofit/>
          </a:bodyPr>
          <a:lstStyle/>
          <a:p>
            <a:r>
              <a:rPr lang="pt-BR" b="1" dirty="0">
                <a:solidFill>
                  <a:schemeClr val="accent1"/>
                </a:solidFill>
                <a:latin typeface="Cambria" panose="02040503050406030204" pitchFamily="18" charset="0"/>
              </a:rPr>
              <a:t>Actualizarea datelor despre instituție</a:t>
            </a:r>
            <a:r>
              <a:rPr lang="ro-RO" b="1" dirty="0">
                <a:solidFill>
                  <a:schemeClr val="accent1"/>
                </a:solidFill>
                <a:latin typeface="Cambria" panose="02040503050406030204" pitchFamily="18" charset="0"/>
              </a:rPr>
              <a:t>. </a:t>
            </a:r>
            <a:r>
              <a:rPr lang="pt-BR" b="1" dirty="0">
                <a:solidFill>
                  <a:schemeClr val="accent1"/>
                </a:solidFill>
                <a:latin typeface="Cambria" panose="02040503050406030204" pitchFamily="18" charset="0"/>
              </a:rPr>
              <a:t>Meniul Instituții</a:t>
            </a:r>
            <a:r>
              <a:rPr lang="ro-RO" b="1" dirty="0">
                <a:solidFill>
                  <a:schemeClr val="accent1"/>
                </a:solidFill>
                <a:latin typeface="Cambria" panose="02040503050406030204" pitchFamily="18" charset="0"/>
              </a:rPr>
              <a:t> (7)</a:t>
            </a:r>
            <a:endParaRPr lang="en-US" b="1" dirty="0">
              <a:solidFill>
                <a:schemeClr val="accent1"/>
              </a:solidFill>
              <a:latin typeface="Cambria" panose="02040503050406030204" pitchFamily="18" charset="0"/>
            </a:endParaRPr>
          </a:p>
        </p:txBody>
      </p:sp>
      <p:sp>
        <p:nvSpPr>
          <p:cNvPr id="5" name="Content Placeholder 4">
            <a:extLst>
              <a:ext uri="{FF2B5EF4-FFF2-40B4-BE49-F238E27FC236}">
                <a16:creationId xmlns:a16="http://schemas.microsoft.com/office/drawing/2014/main" id="{2EBC3CD4-CB5F-4728-B908-43F82F7A52FB}"/>
              </a:ext>
            </a:extLst>
          </p:cNvPr>
          <p:cNvSpPr>
            <a:spLocks noGrp="1"/>
          </p:cNvSpPr>
          <p:nvPr>
            <p:ph idx="1"/>
          </p:nvPr>
        </p:nvSpPr>
        <p:spPr>
          <a:xfrm>
            <a:off x="1130270" y="1761687"/>
            <a:ext cx="10169701" cy="4379053"/>
          </a:xfrm>
        </p:spPr>
        <p:txBody>
          <a:bodyPr>
            <a:normAutofit/>
          </a:bodyPr>
          <a:lstStyle/>
          <a:p>
            <a:pPr marL="342900" indent="-342900"/>
            <a:r>
              <a:rPr lang="ro-RO" b="1" dirty="0">
                <a:solidFill>
                  <a:srgbClr val="FF0000"/>
                </a:solidFill>
                <a:latin typeface="Cambria" panose="02040503050406030204" pitchFamily="18" charset="0"/>
              </a:rPr>
              <a:t>Fila Grupe cu program prelungit</a:t>
            </a:r>
            <a:r>
              <a:rPr lang="ro-RO" b="1" dirty="0">
                <a:solidFill>
                  <a:schemeClr val="accent1"/>
                </a:solidFill>
                <a:latin typeface="Cambria" panose="02040503050406030204" pitchFamily="18" charset="0"/>
              </a:rPr>
              <a:t>. </a:t>
            </a:r>
            <a:r>
              <a:rPr lang="ro-RO" b="1" dirty="0">
                <a:latin typeface="Cambria" panose="02040503050406030204" pitchFamily="18" charset="0"/>
              </a:rPr>
              <a:t>În această filă se vor adăuga toate grupele cu program prelungit din instituția selectată</a:t>
            </a:r>
          </a:p>
          <a:p>
            <a:pPr marL="800100" lvl="1" indent="-342900"/>
            <a:r>
              <a:rPr lang="ro-RO" b="1" dirty="0">
                <a:solidFill>
                  <a:schemeClr val="accent1"/>
                </a:solidFill>
                <a:latin typeface="Cambria" panose="02040503050406030204" pitchFamily="18" charset="0"/>
              </a:rPr>
              <a:t>Adăugare – </a:t>
            </a:r>
            <a:r>
              <a:rPr lang="ro-RO" dirty="0">
                <a:latin typeface="Cambria" panose="02040503050406030204" pitchFamily="18" charset="0"/>
              </a:rPr>
              <a:t>acest buton permite adăugarea unei grupe;</a:t>
            </a:r>
          </a:p>
          <a:p>
            <a:pPr marL="800100" lvl="1" indent="-342900"/>
            <a:r>
              <a:rPr lang="ro-RO" b="1" dirty="0">
                <a:solidFill>
                  <a:schemeClr val="accent1"/>
                </a:solidFill>
                <a:latin typeface="Cambria" panose="02040503050406030204" pitchFamily="18" charset="0"/>
              </a:rPr>
              <a:t>Denumirea grupei </a:t>
            </a:r>
            <a:r>
              <a:rPr lang="ro-RO" dirty="0">
                <a:latin typeface="Cambria" panose="02040503050406030204" pitchFamily="18" charset="0"/>
              </a:rPr>
              <a:t>– se va introduce un nume pentru grupa respectivă. Numele grupei va permite Administratorului / Dirigintelui să o identifice mai ușor în momentul în care o va adăuga la elevi;</a:t>
            </a:r>
          </a:p>
          <a:p>
            <a:pPr marL="800100" lvl="1" indent="-342900"/>
            <a:r>
              <a:rPr lang="ro-RO" b="1" dirty="0">
                <a:solidFill>
                  <a:schemeClr val="accent1"/>
                </a:solidFill>
                <a:latin typeface="Cambria" panose="02040503050406030204" pitchFamily="18" charset="0"/>
              </a:rPr>
              <a:t>Tipul grupei </a:t>
            </a:r>
            <a:r>
              <a:rPr lang="ro-RO" dirty="0">
                <a:latin typeface="Cambria" panose="02040503050406030204" pitchFamily="18" charset="0"/>
              </a:rPr>
              <a:t>– se va selecta care este tipul grupei: Meditații sau Program complet;</a:t>
            </a:r>
            <a:endParaRPr lang="ro-RO" b="1" dirty="0">
              <a:solidFill>
                <a:schemeClr val="accent1"/>
              </a:solidFill>
              <a:latin typeface="Cambria" panose="02040503050406030204" pitchFamily="18" charset="0"/>
            </a:endParaRPr>
          </a:p>
          <a:p>
            <a:pPr marL="800100" lvl="1" indent="-342900"/>
            <a:r>
              <a:rPr lang="ro-RO" b="1" dirty="0">
                <a:solidFill>
                  <a:schemeClr val="accent1"/>
                </a:solidFill>
                <a:latin typeface="Cambria" panose="02040503050406030204" pitchFamily="18" charset="0"/>
              </a:rPr>
              <a:t>Statutul grupei </a:t>
            </a:r>
            <a:r>
              <a:rPr lang="ro-RO" dirty="0">
                <a:latin typeface="Cambria" panose="02040503050406030204" pitchFamily="18" charset="0"/>
              </a:rPr>
              <a:t>– se va selecta statutul Activă / Închisă;</a:t>
            </a:r>
          </a:p>
          <a:p>
            <a:pPr marL="800100" lvl="1" indent="-342900"/>
            <a:r>
              <a:rPr lang="ro-RO" b="1" dirty="0">
                <a:solidFill>
                  <a:schemeClr val="accent1"/>
                </a:solidFill>
                <a:latin typeface="Cambria" panose="02040503050406030204" pitchFamily="18" charset="0"/>
              </a:rPr>
              <a:t>Numărul de ore</a:t>
            </a:r>
            <a:r>
              <a:rPr lang="ro-RO" dirty="0">
                <a:latin typeface="Cambria" panose="02040503050406030204" pitchFamily="18" charset="0"/>
              </a:rPr>
              <a:t>– se va introduce numărul de ore pe săptămână pentru grupa respectivă.</a:t>
            </a:r>
          </a:p>
          <a:p>
            <a:pPr marL="914400" lvl="2" indent="0">
              <a:buNone/>
            </a:pPr>
            <a:endParaRPr lang="ro-RO" b="1" dirty="0">
              <a:solidFill>
                <a:schemeClr val="accent1"/>
              </a:solidFill>
              <a:latin typeface="Cambria" panose="02040503050406030204" pitchFamily="18" charset="0"/>
            </a:endParaRPr>
          </a:p>
        </p:txBody>
      </p:sp>
    </p:spTree>
    <p:extLst>
      <p:ext uri="{BB962C8B-B14F-4D97-AF65-F5344CB8AC3E}">
        <p14:creationId xmlns:p14="http://schemas.microsoft.com/office/powerpoint/2010/main" val="42418442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270" y="861045"/>
            <a:ext cx="9603275" cy="1049235"/>
          </a:xfrm>
        </p:spPr>
        <p:txBody>
          <a:bodyPr>
            <a:normAutofit/>
          </a:bodyPr>
          <a:lstStyle/>
          <a:p>
            <a:r>
              <a:rPr lang="pt-BR" b="1" dirty="0">
                <a:solidFill>
                  <a:schemeClr val="accent1"/>
                </a:solidFill>
                <a:latin typeface="Cambria" panose="02040503050406030204" pitchFamily="18" charset="0"/>
              </a:rPr>
              <a:t>Actualizarea datelor despre instituție</a:t>
            </a:r>
            <a:r>
              <a:rPr lang="ro-RO" b="1" dirty="0">
                <a:solidFill>
                  <a:schemeClr val="accent1"/>
                </a:solidFill>
                <a:latin typeface="Cambria" panose="02040503050406030204" pitchFamily="18" charset="0"/>
              </a:rPr>
              <a:t>. </a:t>
            </a:r>
            <a:r>
              <a:rPr lang="pt-BR" b="1" dirty="0">
                <a:solidFill>
                  <a:schemeClr val="accent1"/>
                </a:solidFill>
                <a:latin typeface="Cambria" panose="02040503050406030204" pitchFamily="18" charset="0"/>
              </a:rPr>
              <a:t>Meniul Instituții</a:t>
            </a:r>
            <a:r>
              <a:rPr lang="ro-RO" b="1" dirty="0">
                <a:solidFill>
                  <a:schemeClr val="accent1"/>
                </a:solidFill>
                <a:latin typeface="Cambria" panose="02040503050406030204" pitchFamily="18" charset="0"/>
              </a:rPr>
              <a:t> (8)</a:t>
            </a:r>
            <a:endParaRPr lang="en-US" b="1" dirty="0">
              <a:solidFill>
                <a:schemeClr val="accent1"/>
              </a:solidFill>
              <a:latin typeface="Cambria" panose="02040503050406030204" pitchFamily="18" charset="0"/>
            </a:endParaRPr>
          </a:p>
        </p:txBody>
      </p:sp>
      <p:sp>
        <p:nvSpPr>
          <p:cNvPr id="5" name="Content Placeholder 4">
            <a:extLst>
              <a:ext uri="{FF2B5EF4-FFF2-40B4-BE49-F238E27FC236}">
                <a16:creationId xmlns:a16="http://schemas.microsoft.com/office/drawing/2014/main" id="{2EBC3CD4-CB5F-4728-B908-43F82F7A52FB}"/>
              </a:ext>
            </a:extLst>
          </p:cNvPr>
          <p:cNvSpPr>
            <a:spLocks noGrp="1"/>
          </p:cNvSpPr>
          <p:nvPr>
            <p:ph idx="1"/>
          </p:nvPr>
        </p:nvSpPr>
        <p:spPr>
          <a:xfrm>
            <a:off x="1130270" y="1910279"/>
            <a:ext cx="10169701" cy="4230461"/>
          </a:xfrm>
        </p:spPr>
        <p:txBody>
          <a:bodyPr>
            <a:normAutofit/>
          </a:bodyPr>
          <a:lstStyle/>
          <a:p>
            <a:pPr marL="342900" indent="-342900"/>
            <a:r>
              <a:rPr lang="ro-RO" b="1" dirty="0">
                <a:solidFill>
                  <a:srgbClr val="FF0000"/>
                </a:solidFill>
                <a:latin typeface="Cambria" panose="02040503050406030204" pitchFamily="18" charset="0"/>
              </a:rPr>
              <a:t>Fila Cercuri. </a:t>
            </a:r>
            <a:r>
              <a:rPr lang="ro-RO" b="1" dirty="0">
                <a:latin typeface="Cambria" panose="02040503050406030204" pitchFamily="18" charset="0"/>
              </a:rPr>
              <a:t>În această filă se vor adăuga toate cercurile la care participă elevii în instituția selectată.</a:t>
            </a:r>
          </a:p>
          <a:p>
            <a:pPr marL="800100" lvl="1" indent="-342900"/>
            <a:r>
              <a:rPr lang="ro-RO" b="1" dirty="0">
                <a:solidFill>
                  <a:schemeClr val="accent1"/>
                </a:solidFill>
                <a:latin typeface="Cambria" panose="02040503050406030204" pitchFamily="18" charset="0"/>
              </a:rPr>
              <a:t>Adăugare – </a:t>
            </a:r>
            <a:r>
              <a:rPr lang="ro-RO" dirty="0">
                <a:latin typeface="Cambria" panose="02040503050406030204" pitchFamily="18" charset="0"/>
              </a:rPr>
              <a:t>acest buton permite adăugarea unui cerc;</a:t>
            </a:r>
          </a:p>
          <a:p>
            <a:pPr marL="800100" lvl="1" indent="-342900"/>
            <a:r>
              <a:rPr lang="ro-RO" b="1" dirty="0">
                <a:solidFill>
                  <a:schemeClr val="accent1"/>
                </a:solidFill>
                <a:latin typeface="Cambria" panose="02040503050406030204" pitchFamily="18" charset="0"/>
              </a:rPr>
              <a:t>Denumirea </a:t>
            </a:r>
            <a:r>
              <a:rPr lang="ro-RO" dirty="0">
                <a:latin typeface="Cambria" panose="02040503050406030204" pitchFamily="18" charset="0"/>
              </a:rPr>
              <a:t>– se va introduce un nume pentru cercul respectiv. Numele cercului va permite Administratorului / Dirigintelui să îl identifice mai ușor în momentul în care îl va adăuga la elevi;</a:t>
            </a:r>
          </a:p>
          <a:p>
            <a:pPr marL="800100" lvl="1" indent="-342900"/>
            <a:r>
              <a:rPr lang="ro-RO" b="1" dirty="0">
                <a:solidFill>
                  <a:schemeClr val="accent1"/>
                </a:solidFill>
                <a:latin typeface="Cambria" panose="02040503050406030204" pitchFamily="18" charset="0"/>
              </a:rPr>
              <a:t>Profilul </a:t>
            </a:r>
            <a:r>
              <a:rPr lang="ro-RO" dirty="0">
                <a:latin typeface="Cambria" panose="02040503050406030204" pitchFamily="18" charset="0"/>
              </a:rPr>
              <a:t>– din lista derulantă se va selecta care este profilul cercului;</a:t>
            </a:r>
            <a:endParaRPr lang="ro-RO" b="1" dirty="0">
              <a:solidFill>
                <a:schemeClr val="accent1"/>
              </a:solidFill>
              <a:latin typeface="Cambria" panose="02040503050406030204" pitchFamily="18" charset="0"/>
            </a:endParaRPr>
          </a:p>
          <a:p>
            <a:pPr marL="800100" lvl="1" indent="-342900"/>
            <a:r>
              <a:rPr lang="ro-RO" b="1" dirty="0">
                <a:solidFill>
                  <a:schemeClr val="accent1"/>
                </a:solidFill>
                <a:latin typeface="Cambria" panose="02040503050406030204" pitchFamily="18" charset="0"/>
              </a:rPr>
              <a:t>Statutul </a:t>
            </a:r>
            <a:r>
              <a:rPr lang="ro-RO" dirty="0">
                <a:latin typeface="Cambria" panose="02040503050406030204" pitchFamily="18" charset="0"/>
              </a:rPr>
              <a:t>– se va selecta statutul Activă / Închisă;</a:t>
            </a:r>
          </a:p>
          <a:p>
            <a:pPr marL="800100" lvl="1" indent="-342900"/>
            <a:r>
              <a:rPr lang="ro-RO" b="1" dirty="0">
                <a:solidFill>
                  <a:schemeClr val="accent1"/>
                </a:solidFill>
                <a:latin typeface="Cambria" panose="02040503050406030204" pitchFamily="18" charset="0"/>
              </a:rPr>
              <a:t>Numărul de ore</a:t>
            </a:r>
            <a:r>
              <a:rPr lang="ro-RO" dirty="0">
                <a:latin typeface="Cambria" panose="02040503050406030204" pitchFamily="18" charset="0"/>
              </a:rPr>
              <a:t>– se va introduce numărul de ore pe săptămână pentru cercul respectiv.</a:t>
            </a:r>
            <a:endParaRPr lang="ro-RO" b="1" dirty="0">
              <a:solidFill>
                <a:schemeClr val="accent1"/>
              </a:solidFill>
              <a:latin typeface="Cambria" panose="02040503050406030204" pitchFamily="18" charset="0"/>
            </a:endParaRPr>
          </a:p>
        </p:txBody>
      </p:sp>
    </p:spTree>
    <p:extLst>
      <p:ext uri="{BB962C8B-B14F-4D97-AF65-F5344CB8AC3E}">
        <p14:creationId xmlns:p14="http://schemas.microsoft.com/office/powerpoint/2010/main" val="42421444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270" y="861045"/>
            <a:ext cx="9603275" cy="1049235"/>
          </a:xfrm>
        </p:spPr>
        <p:txBody>
          <a:bodyPr>
            <a:normAutofit/>
          </a:bodyPr>
          <a:lstStyle/>
          <a:p>
            <a:r>
              <a:rPr lang="pt-BR" b="1" dirty="0">
                <a:solidFill>
                  <a:schemeClr val="accent1"/>
                </a:solidFill>
                <a:latin typeface="Cambria" panose="02040503050406030204" pitchFamily="18" charset="0"/>
              </a:rPr>
              <a:t>Actualizarea datelor despre instituție</a:t>
            </a:r>
            <a:r>
              <a:rPr lang="ro-RO" b="1" dirty="0">
                <a:solidFill>
                  <a:schemeClr val="accent1"/>
                </a:solidFill>
                <a:latin typeface="Cambria" panose="02040503050406030204" pitchFamily="18" charset="0"/>
              </a:rPr>
              <a:t>. </a:t>
            </a:r>
            <a:r>
              <a:rPr lang="pt-BR" b="1" dirty="0">
                <a:solidFill>
                  <a:schemeClr val="accent1"/>
                </a:solidFill>
                <a:latin typeface="Cambria" panose="02040503050406030204" pitchFamily="18" charset="0"/>
              </a:rPr>
              <a:t>Meniul Instituții</a:t>
            </a:r>
            <a:r>
              <a:rPr lang="ro-RO" b="1" dirty="0">
                <a:solidFill>
                  <a:schemeClr val="accent1"/>
                </a:solidFill>
                <a:latin typeface="Cambria" panose="02040503050406030204" pitchFamily="18" charset="0"/>
              </a:rPr>
              <a:t> (9)</a:t>
            </a:r>
            <a:endParaRPr lang="en-US" b="1" dirty="0">
              <a:solidFill>
                <a:schemeClr val="accent1"/>
              </a:solidFill>
              <a:latin typeface="Cambria" panose="02040503050406030204" pitchFamily="18" charset="0"/>
            </a:endParaRPr>
          </a:p>
        </p:txBody>
      </p:sp>
      <p:sp>
        <p:nvSpPr>
          <p:cNvPr id="5" name="Content Placeholder 4">
            <a:extLst>
              <a:ext uri="{FF2B5EF4-FFF2-40B4-BE49-F238E27FC236}">
                <a16:creationId xmlns:a16="http://schemas.microsoft.com/office/drawing/2014/main" id="{2EBC3CD4-CB5F-4728-B908-43F82F7A52FB}"/>
              </a:ext>
            </a:extLst>
          </p:cNvPr>
          <p:cNvSpPr>
            <a:spLocks noGrp="1"/>
          </p:cNvSpPr>
          <p:nvPr>
            <p:ph idx="1"/>
          </p:nvPr>
        </p:nvSpPr>
        <p:spPr>
          <a:xfrm>
            <a:off x="1130270" y="1910280"/>
            <a:ext cx="10169701" cy="4230460"/>
          </a:xfrm>
        </p:spPr>
        <p:txBody>
          <a:bodyPr>
            <a:normAutofit/>
          </a:bodyPr>
          <a:lstStyle/>
          <a:p>
            <a:pPr marL="342900" indent="-342900"/>
            <a:r>
              <a:rPr lang="ro-RO" b="1" dirty="0">
                <a:solidFill>
                  <a:srgbClr val="FF0000"/>
                </a:solidFill>
                <a:latin typeface="Cambria" panose="02040503050406030204" pitchFamily="18" charset="0"/>
              </a:rPr>
              <a:t>Fila Secții sportive. </a:t>
            </a:r>
            <a:r>
              <a:rPr lang="ro-RO" b="1" dirty="0">
                <a:latin typeface="Cambria" panose="02040503050406030204" pitchFamily="18" charset="0"/>
              </a:rPr>
              <a:t>În această filă se vor adăuga toate secțiile sportive la care participă elevii în instituția selectată.</a:t>
            </a:r>
          </a:p>
          <a:p>
            <a:pPr marL="800100" lvl="1" indent="-342900"/>
            <a:r>
              <a:rPr lang="ro-RO" b="1" dirty="0">
                <a:solidFill>
                  <a:schemeClr val="accent1"/>
                </a:solidFill>
                <a:latin typeface="Cambria" panose="02040503050406030204" pitchFamily="18" charset="0"/>
              </a:rPr>
              <a:t>Adăugare – </a:t>
            </a:r>
            <a:r>
              <a:rPr lang="ro-RO" dirty="0">
                <a:latin typeface="Cambria" panose="02040503050406030204" pitchFamily="18" charset="0"/>
              </a:rPr>
              <a:t>acest buton permite adăugarea unei secții;</a:t>
            </a:r>
          </a:p>
          <a:p>
            <a:pPr marL="800100" lvl="1" indent="-342900"/>
            <a:r>
              <a:rPr lang="ro-RO" b="1" dirty="0">
                <a:solidFill>
                  <a:schemeClr val="accent1"/>
                </a:solidFill>
                <a:latin typeface="Cambria" panose="02040503050406030204" pitchFamily="18" charset="0"/>
              </a:rPr>
              <a:t>Denumirea </a:t>
            </a:r>
            <a:r>
              <a:rPr lang="ro-RO" dirty="0">
                <a:latin typeface="Cambria" panose="02040503050406030204" pitchFamily="18" charset="0"/>
              </a:rPr>
              <a:t>– se va introduce un nume pentru secția respectivă. Numele secției sportive va permite Administratorului / Dirigintelui să identifice secția mai ușor în momentul în care o va adăuga la elevi;</a:t>
            </a:r>
          </a:p>
          <a:p>
            <a:pPr marL="800100" lvl="1" indent="-342900"/>
            <a:r>
              <a:rPr lang="ro-RO" b="1" dirty="0">
                <a:solidFill>
                  <a:schemeClr val="accent1"/>
                </a:solidFill>
                <a:latin typeface="Cambria" panose="02040503050406030204" pitchFamily="18" charset="0"/>
              </a:rPr>
              <a:t>Profilul</a:t>
            </a:r>
            <a:r>
              <a:rPr lang="ro-RO" dirty="0">
                <a:latin typeface="Cambria" panose="02040503050406030204" pitchFamily="18" charset="0"/>
              </a:rPr>
              <a:t>– din lista derulantă se va selecta care este profilul secției sportive;</a:t>
            </a:r>
            <a:endParaRPr lang="ro-RO" b="1" dirty="0">
              <a:solidFill>
                <a:schemeClr val="accent1"/>
              </a:solidFill>
              <a:latin typeface="Cambria" panose="02040503050406030204" pitchFamily="18" charset="0"/>
            </a:endParaRPr>
          </a:p>
          <a:p>
            <a:pPr marL="800100" lvl="1" indent="-342900"/>
            <a:r>
              <a:rPr lang="ro-RO" b="1" dirty="0">
                <a:solidFill>
                  <a:schemeClr val="accent1"/>
                </a:solidFill>
                <a:latin typeface="Cambria" panose="02040503050406030204" pitchFamily="18" charset="0"/>
              </a:rPr>
              <a:t>Statutul </a:t>
            </a:r>
            <a:r>
              <a:rPr lang="ro-RO" dirty="0">
                <a:latin typeface="Cambria" panose="02040503050406030204" pitchFamily="18" charset="0"/>
              </a:rPr>
              <a:t>– se va selecta statutul Activă / Închisă;</a:t>
            </a:r>
          </a:p>
          <a:p>
            <a:pPr marL="800100" lvl="1" indent="-342900"/>
            <a:r>
              <a:rPr lang="ro-RO" b="1" dirty="0">
                <a:solidFill>
                  <a:schemeClr val="accent1"/>
                </a:solidFill>
                <a:latin typeface="Cambria" panose="02040503050406030204" pitchFamily="18" charset="0"/>
              </a:rPr>
              <a:t>Numărul de ore</a:t>
            </a:r>
            <a:r>
              <a:rPr lang="ro-RO" dirty="0">
                <a:latin typeface="Cambria" panose="02040503050406030204" pitchFamily="18" charset="0"/>
              </a:rPr>
              <a:t>– se va introduce numărul de ore pe săptămână pentru secția respectivă.</a:t>
            </a:r>
            <a:endParaRPr lang="ro-RO" b="1" dirty="0">
              <a:solidFill>
                <a:schemeClr val="accent1"/>
              </a:solidFill>
              <a:latin typeface="Cambria" panose="02040503050406030204" pitchFamily="18" charset="0"/>
            </a:endParaRPr>
          </a:p>
        </p:txBody>
      </p:sp>
    </p:spTree>
    <p:extLst>
      <p:ext uri="{BB962C8B-B14F-4D97-AF65-F5344CB8AC3E}">
        <p14:creationId xmlns:p14="http://schemas.microsoft.com/office/powerpoint/2010/main" val="181620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270" y="861045"/>
            <a:ext cx="9603275" cy="1049235"/>
          </a:xfrm>
        </p:spPr>
        <p:txBody>
          <a:bodyPr>
            <a:normAutofit/>
          </a:bodyPr>
          <a:lstStyle/>
          <a:p>
            <a:r>
              <a:rPr lang="pt-BR" b="1" dirty="0">
                <a:solidFill>
                  <a:schemeClr val="accent1"/>
                </a:solidFill>
                <a:latin typeface="Cambria" panose="02040503050406030204" pitchFamily="18" charset="0"/>
              </a:rPr>
              <a:t>Actualizarea datelor despre instituție</a:t>
            </a:r>
            <a:r>
              <a:rPr lang="ro-RO" b="1" dirty="0">
                <a:solidFill>
                  <a:schemeClr val="accent1"/>
                </a:solidFill>
                <a:latin typeface="Cambria" panose="02040503050406030204" pitchFamily="18" charset="0"/>
              </a:rPr>
              <a:t>. </a:t>
            </a:r>
            <a:r>
              <a:rPr lang="pt-BR" b="1" dirty="0">
                <a:solidFill>
                  <a:schemeClr val="accent1"/>
                </a:solidFill>
                <a:latin typeface="Cambria" panose="02040503050406030204" pitchFamily="18" charset="0"/>
              </a:rPr>
              <a:t>Meniul Instituții</a:t>
            </a:r>
            <a:r>
              <a:rPr lang="ro-RO" b="1" dirty="0">
                <a:solidFill>
                  <a:schemeClr val="accent1"/>
                </a:solidFill>
                <a:latin typeface="Cambria" panose="02040503050406030204" pitchFamily="18" charset="0"/>
              </a:rPr>
              <a:t> (10)</a:t>
            </a:r>
            <a:endParaRPr lang="en-US" b="1" dirty="0">
              <a:solidFill>
                <a:schemeClr val="accent1"/>
              </a:solidFill>
              <a:latin typeface="Cambria" panose="02040503050406030204" pitchFamily="18" charset="0"/>
            </a:endParaRPr>
          </a:p>
        </p:txBody>
      </p:sp>
      <p:sp>
        <p:nvSpPr>
          <p:cNvPr id="5" name="Content Placeholder 4">
            <a:extLst>
              <a:ext uri="{FF2B5EF4-FFF2-40B4-BE49-F238E27FC236}">
                <a16:creationId xmlns:a16="http://schemas.microsoft.com/office/drawing/2014/main" id="{2EBC3CD4-CB5F-4728-B908-43F82F7A52FB}"/>
              </a:ext>
            </a:extLst>
          </p:cNvPr>
          <p:cNvSpPr>
            <a:spLocks noGrp="1"/>
          </p:cNvSpPr>
          <p:nvPr>
            <p:ph idx="1"/>
          </p:nvPr>
        </p:nvSpPr>
        <p:spPr>
          <a:xfrm>
            <a:off x="1130270" y="1910279"/>
            <a:ext cx="10169701" cy="4230461"/>
          </a:xfrm>
        </p:spPr>
        <p:txBody>
          <a:bodyPr>
            <a:normAutofit/>
          </a:bodyPr>
          <a:lstStyle/>
          <a:p>
            <a:pPr marL="342900" indent="-342900"/>
            <a:r>
              <a:rPr lang="ro-RO" b="1" dirty="0">
                <a:solidFill>
                  <a:srgbClr val="FF0000"/>
                </a:solidFill>
                <a:latin typeface="Cambria" panose="02040503050406030204" pitchFamily="18" charset="0"/>
              </a:rPr>
              <a:t>Fila Infrastructura</a:t>
            </a:r>
            <a:r>
              <a:rPr lang="ro-RO" b="1" dirty="0">
                <a:solidFill>
                  <a:schemeClr val="accent1"/>
                </a:solidFill>
                <a:latin typeface="Cambria" panose="02040503050406030204" pitchFamily="18" charset="0"/>
              </a:rPr>
              <a:t>. </a:t>
            </a:r>
          </a:p>
          <a:p>
            <a:pPr marL="800100" lvl="1" indent="-342900" algn="just"/>
            <a:r>
              <a:rPr lang="ro-RO" b="1" dirty="0">
                <a:latin typeface="Cambria" panose="02040503050406030204" pitchFamily="18" charset="0"/>
              </a:rPr>
              <a:t>Această filă a fost completată de către Administratorul Instituției când a fost introdusă instituția de învățământ în SIME. </a:t>
            </a:r>
            <a:r>
              <a:rPr lang="ro-RO" b="1" dirty="0" err="1">
                <a:latin typeface="Cambria" panose="02040503050406030204" pitchFamily="18" charset="0"/>
              </a:rPr>
              <a:t>Mulţi</a:t>
            </a:r>
            <a:r>
              <a:rPr lang="ro-RO" b="1" dirty="0">
                <a:latin typeface="Cambria" panose="02040503050406030204" pitchFamily="18" charset="0"/>
              </a:rPr>
              <a:t> indicatori </a:t>
            </a:r>
            <a:r>
              <a:rPr lang="ro-RO" b="1" dirty="0" err="1">
                <a:latin typeface="Cambria" panose="02040503050406030204" pitchFamily="18" charset="0"/>
              </a:rPr>
              <a:t>introduşi</a:t>
            </a:r>
            <a:r>
              <a:rPr lang="ro-RO" b="1" dirty="0">
                <a:latin typeface="Cambria" panose="02040503050406030204" pitchFamily="18" charset="0"/>
              </a:rPr>
              <a:t> pe vremuri nu mai sunt actuali, de aceea Administratorul </a:t>
            </a:r>
            <a:r>
              <a:rPr lang="ro-RO" b="1" dirty="0" err="1">
                <a:latin typeface="Cambria" panose="02040503050406030204" pitchFamily="18" charset="0"/>
              </a:rPr>
              <a:t>instituţiei</a:t>
            </a:r>
            <a:r>
              <a:rPr lang="ro-RO" b="1" dirty="0">
                <a:latin typeface="Cambria" panose="02040503050406030204" pitchFamily="18" charset="0"/>
              </a:rPr>
              <a:t> obligatoriu va verifica și la necesitate va actualiza informația la Deschiderea anului de studii (și în caz de necesitate pe parcursul anului).</a:t>
            </a:r>
          </a:p>
          <a:p>
            <a:pPr marL="800100" lvl="1" indent="-342900" algn="just"/>
            <a:r>
              <a:rPr lang="ro-RO" b="1" dirty="0">
                <a:latin typeface="Cambria" panose="02040503050406030204" pitchFamily="18" charset="0"/>
              </a:rPr>
              <a:t>Pentru </a:t>
            </a:r>
            <a:r>
              <a:rPr lang="ro-RO" b="1" dirty="0">
                <a:solidFill>
                  <a:srgbClr val="FF0000"/>
                </a:solidFill>
                <a:latin typeface="Cambria" panose="02040503050406030204" pitchFamily="18" charset="0"/>
              </a:rPr>
              <a:t>actualizarea indicatorilor </a:t>
            </a:r>
            <a:r>
              <a:rPr lang="ro-RO" b="1" dirty="0">
                <a:latin typeface="Cambria" panose="02040503050406030204" pitchFamily="18" charset="0"/>
              </a:rPr>
              <a:t>se va accesa creionașul din </a:t>
            </a:r>
            <a:r>
              <a:rPr lang="en-US" b="1" dirty="0" err="1">
                <a:latin typeface="Cambria" panose="02040503050406030204" pitchFamily="18" charset="0"/>
              </a:rPr>
              <a:t>st</a:t>
            </a:r>
            <a:r>
              <a:rPr lang="ro-RO" b="1" dirty="0">
                <a:latin typeface="Cambria" panose="02040503050406030204" pitchFamily="18" charset="0"/>
              </a:rPr>
              <a:t>â</a:t>
            </a:r>
            <a:r>
              <a:rPr lang="en-US" b="1" dirty="0">
                <a:latin typeface="Cambria" panose="02040503050406030204" pitchFamily="18" charset="0"/>
              </a:rPr>
              <a:t>ng</a:t>
            </a:r>
            <a:r>
              <a:rPr lang="ro-RO" b="1" dirty="0">
                <a:latin typeface="Cambria" panose="02040503050406030204" pitchFamily="18" charset="0"/>
              </a:rPr>
              <a:t>ă a acestora și se vor face modificările respective.</a:t>
            </a:r>
          </a:p>
          <a:p>
            <a:pPr marL="914400" lvl="2" indent="0">
              <a:buNone/>
            </a:pPr>
            <a:endParaRPr lang="ro-RO" b="1" dirty="0">
              <a:solidFill>
                <a:schemeClr val="accent1"/>
              </a:solidFill>
              <a:latin typeface="Cambria" panose="02040503050406030204" pitchFamily="18" charset="0"/>
            </a:endParaRPr>
          </a:p>
        </p:txBody>
      </p:sp>
    </p:spTree>
    <p:extLst>
      <p:ext uri="{BB962C8B-B14F-4D97-AF65-F5344CB8AC3E}">
        <p14:creationId xmlns:p14="http://schemas.microsoft.com/office/powerpoint/2010/main" val="7020946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270" y="861045"/>
            <a:ext cx="9603275" cy="1049235"/>
          </a:xfrm>
        </p:spPr>
        <p:txBody>
          <a:bodyPr>
            <a:normAutofit/>
          </a:bodyPr>
          <a:lstStyle/>
          <a:p>
            <a:r>
              <a:rPr lang="pt-BR" b="1" dirty="0">
                <a:solidFill>
                  <a:schemeClr val="accent1"/>
                </a:solidFill>
                <a:latin typeface="Cambria" panose="02040503050406030204" pitchFamily="18" charset="0"/>
              </a:rPr>
              <a:t>Actualizarea datelor despre instituție</a:t>
            </a:r>
            <a:r>
              <a:rPr lang="ro-RO" b="1" dirty="0">
                <a:solidFill>
                  <a:schemeClr val="accent1"/>
                </a:solidFill>
                <a:latin typeface="Cambria" panose="02040503050406030204" pitchFamily="18" charset="0"/>
              </a:rPr>
              <a:t>. </a:t>
            </a:r>
            <a:r>
              <a:rPr lang="pt-BR" b="1" dirty="0">
                <a:solidFill>
                  <a:schemeClr val="accent1"/>
                </a:solidFill>
                <a:latin typeface="Cambria" panose="02040503050406030204" pitchFamily="18" charset="0"/>
              </a:rPr>
              <a:t>Meniul Instituții</a:t>
            </a:r>
            <a:r>
              <a:rPr lang="ro-RO" b="1" dirty="0">
                <a:solidFill>
                  <a:schemeClr val="accent1"/>
                </a:solidFill>
                <a:latin typeface="Cambria" panose="02040503050406030204" pitchFamily="18" charset="0"/>
              </a:rPr>
              <a:t> (11)</a:t>
            </a:r>
            <a:endParaRPr lang="en-US" b="1" dirty="0">
              <a:solidFill>
                <a:schemeClr val="accent1"/>
              </a:solidFill>
              <a:latin typeface="Cambria" panose="02040503050406030204" pitchFamily="18" charset="0"/>
            </a:endParaRPr>
          </a:p>
        </p:txBody>
      </p:sp>
      <p:sp>
        <p:nvSpPr>
          <p:cNvPr id="5" name="Content Placeholder 4">
            <a:extLst>
              <a:ext uri="{FF2B5EF4-FFF2-40B4-BE49-F238E27FC236}">
                <a16:creationId xmlns:a16="http://schemas.microsoft.com/office/drawing/2014/main" id="{2EBC3CD4-CB5F-4728-B908-43F82F7A52FB}"/>
              </a:ext>
            </a:extLst>
          </p:cNvPr>
          <p:cNvSpPr>
            <a:spLocks noGrp="1"/>
          </p:cNvSpPr>
          <p:nvPr>
            <p:ph idx="1"/>
          </p:nvPr>
        </p:nvSpPr>
        <p:spPr>
          <a:xfrm>
            <a:off x="1130270" y="1828799"/>
            <a:ext cx="10169701" cy="4311941"/>
          </a:xfrm>
        </p:spPr>
        <p:txBody>
          <a:bodyPr>
            <a:normAutofit/>
          </a:bodyPr>
          <a:lstStyle/>
          <a:p>
            <a:pPr marL="342900" indent="-342900"/>
            <a:r>
              <a:rPr lang="ro-RO" b="1" dirty="0">
                <a:solidFill>
                  <a:srgbClr val="FF0000"/>
                </a:solidFill>
                <a:latin typeface="Cambria" panose="02040503050406030204" pitchFamily="18" charset="0"/>
              </a:rPr>
              <a:t>Fila TIC</a:t>
            </a:r>
            <a:r>
              <a:rPr lang="ro-RO" b="1" dirty="0">
                <a:solidFill>
                  <a:schemeClr val="accent1"/>
                </a:solidFill>
                <a:latin typeface="Cambria" panose="02040503050406030204" pitchFamily="18" charset="0"/>
              </a:rPr>
              <a:t> </a:t>
            </a:r>
          </a:p>
          <a:p>
            <a:pPr marL="800100" lvl="1" indent="-342900"/>
            <a:r>
              <a:rPr lang="ro-RO" b="1" dirty="0">
                <a:latin typeface="Cambria" panose="02040503050406030204" pitchFamily="18" charset="0"/>
              </a:rPr>
              <a:t>În luna august 2019 toți indicatorii din această filă au fost </a:t>
            </a:r>
            <a:r>
              <a:rPr lang="ro-RO" b="1" dirty="0" err="1">
                <a:latin typeface="Cambria" panose="02040503050406030204" pitchFamily="18" charset="0"/>
              </a:rPr>
              <a:t>modificaţi</a:t>
            </a:r>
            <a:r>
              <a:rPr lang="ro-RO" b="1" dirty="0">
                <a:latin typeface="Cambria" panose="02040503050406030204" pitchFamily="18" charset="0"/>
              </a:rPr>
              <a:t>. Administratorul instituției obligatoriu va verifica și va actualiza informația cu privire la Tehnologiile </a:t>
            </a:r>
            <a:r>
              <a:rPr lang="ro-RO" b="1" dirty="0" err="1">
                <a:latin typeface="Cambria" panose="02040503050406030204" pitchFamily="18" charset="0"/>
              </a:rPr>
              <a:t>Informaţionale</a:t>
            </a:r>
            <a:r>
              <a:rPr lang="ro-RO" b="1" dirty="0">
                <a:latin typeface="Cambria" panose="02040503050406030204" pitchFamily="18" charset="0"/>
              </a:rPr>
              <a:t> </a:t>
            </a:r>
            <a:r>
              <a:rPr lang="ro-RO" b="1" dirty="0" err="1">
                <a:latin typeface="Cambria" panose="02040503050406030204" pitchFamily="18" charset="0"/>
              </a:rPr>
              <a:t>şi</a:t>
            </a:r>
            <a:r>
              <a:rPr lang="ro-RO" b="1" dirty="0">
                <a:latin typeface="Cambria" panose="02040503050406030204" pitchFamily="18" charset="0"/>
              </a:rPr>
              <a:t> </a:t>
            </a:r>
            <a:r>
              <a:rPr lang="ro-RO" b="1" dirty="0" err="1">
                <a:latin typeface="Cambria" panose="02040503050406030204" pitchFamily="18" charset="0"/>
              </a:rPr>
              <a:t>Comunicaţionale</a:t>
            </a:r>
            <a:r>
              <a:rPr lang="ro-RO" b="1" dirty="0">
                <a:latin typeface="Cambria" panose="02040503050406030204" pitchFamily="18" charset="0"/>
              </a:rPr>
              <a:t> caracteristic </a:t>
            </a:r>
            <a:r>
              <a:rPr lang="ro-RO" b="1" dirty="0" err="1">
                <a:latin typeface="Cambria" panose="02040503050406030204" pitchFamily="18" charset="0"/>
              </a:rPr>
              <a:t>instituţiei</a:t>
            </a:r>
            <a:r>
              <a:rPr lang="ro-RO" b="1" dirty="0">
                <a:latin typeface="Cambria" panose="02040503050406030204" pitchFamily="18" charset="0"/>
              </a:rPr>
              <a:t> pe care o administrează la  deschiderea anului de studii (și în caz de necesitate pe parcursul anului).</a:t>
            </a:r>
          </a:p>
          <a:p>
            <a:pPr marL="800100" lvl="1" indent="-342900"/>
            <a:r>
              <a:rPr lang="ro-RO" b="1" dirty="0">
                <a:latin typeface="Cambria" panose="02040503050406030204" pitchFamily="18" charset="0"/>
              </a:rPr>
              <a:t>Pentru </a:t>
            </a:r>
            <a:r>
              <a:rPr lang="ro-RO" b="1" dirty="0">
                <a:solidFill>
                  <a:srgbClr val="FF0000"/>
                </a:solidFill>
                <a:latin typeface="Cambria" panose="02040503050406030204" pitchFamily="18" charset="0"/>
              </a:rPr>
              <a:t>actualizarea indicatorilor TIC </a:t>
            </a:r>
            <a:r>
              <a:rPr lang="ro-RO" b="1" dirty="0">
                <a:latin typeface="Cambria" panose="02040503050406030204" pitchFamily="18" charset="0"/>
              </a:rPr>
              <a:t>se va introduce informația necesară în câmpurile respective și se va accesa </a:t>
            </a:r>
            <a:r>
              <a:rPr lang="ro-RO" b="1" dirty="0" err="1">
                <a:latin typeface="Cambria" panose="02040503050406030204" pitchFamily="18" charset="0"/>
              </a:rPr>
              <a:t>buto</a:t>
            </a:r>
            <a:r>
              <a:rPr lang="en-US" b="1">
                <a:latin typeface="Cambria" panose="02040503050406030204" pitchFamily="18" charset="0"/>
              </a:rPr>
              <a:t>n</a:t>
            </a:r>
            <a:r>
              <a:rPr lang="ro-RO" b="1">
                <a:latin typeface="Cambria" panose="02040503050406030204" pitchFamily="18" charset="0"/>
              </a:rPr>
              <a:t>ul</a:t>
            </a:r>
            <a:r>
              <a:rPr lang="ro-RO" b="1" dirty="0">
                <a:latin typeface="Cambria" panose="02040503050406030204" pitchFamily="18" charset="0"/>
              </a:rPr>
              <a:t> Salvează.</a:t>
            </a:r>
          </a:p>
          <a:p>
            <a:pPr marL="914400" lvl="2" indent="0">
              <a:buNone/>
            </a:pPr>
            <a:endParaRPr lang="ro-RO" b="1" dirty="0">
              <a:solidFill>
                <a:schemeClr val="accent1"/>
              </a:solidFill>
              <a:latin typeface="Cambria" panose="02040503050406030204" pitchFamily="18" charset="0"/>
            </a:endParaRPr>
          </a:p>
        </p:txBody>
      </p:sp>
    </p:spTree>
    <p:extLst>
      <p:ext uri="{BB962C8B-B14F-4D97-AF65-F5344CB8AC3E}">
        <p14:creationId xmlns:p14="http://schemas.microsoft.com/office/powerpoint/2010/main" val="34057154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270" y="861045"/>
            <a:ext cx="9699917" cy="1049235"/>
          </a:xfrm>
        </p:spPr>
        <p:txBody>
          <a:bodyPr>
            <a:normAutofit/>
          </a:bodyPr>
          <a:lstStyle/>
          <a:p>
            <a:r>
              <a:rPr lang="pt-BR" b="1" dirty="0">
                <a:solidFill>
                  <a:schemeClr val="accent1"/>
                </a:solidFill>
                <a:latin typeface="Cambria" panose="02040503050406030204" pitchFamily="18" charset="0"/>
              </a:rPr>
              <a:t>Actualizarea datelor despre </a:t>
            </a:r>
            <a:r>
              <a:rPr lang="ro-RO" b="1" dirty="0">
                <a:solidFill>
                  <a:schemeClr val="accent1"/>
                </a:solidFill>
                <a:latin typeface="Cambria" panose="02040503050406030204" pitchFamily="18" charset="0"/>
              </a:rPr>
              <a:t>utilizatori. </a:t>
            </a:r>
            <a:r>
              <a:rPr lang="pt-BR" b="1" dirty="0">
                <a:solidFill>
                  <a:schemeClr val="accent1"/>
                </a:solidFill>
                <a:latin typeface="Cambria" panose="02040503050406030204" pitchFamily="18" charset="0"/>
              </a:rPr>
              <a:t>Meniul </a:t>
            </a:r>
            <a:r>
              <a:rPr lang="ro-RO" b="1" dirty="0">
                <a:solidFill>
                  <a:schemeClr val="accent1"/>
                </a:solidFill>
                <a:latin typeface="Cambria" panose="02040503050406030204" pitchFamily="18" charset="0"/>
              </a:rPr>
              <a:t>Administrare (1)</a:t>
            </a:r>
            <a:endParaRPr lang="pt-BR" b="1" dirty="0">
              <a:solidFill>
                <a:schemeClr val="accent1"/>
              </a:solidFill>
              <a:latin typeface="Cambria" panose="02040503050406030204" pitchFamily="18" charset="0"/>
            </a:endParaRPr>
          </a:p>
        </p:txBody>
      </p:sp>
      <p:sp>
        <p:nvSpPr>
          <p:cNvPr id="5" name="Content Placeholder 4">
            <a:extLst>
              <a:ext uri="{FF2B5EF4-FFF2-40B4-BE49-F238E27FC236}">
                <a16:creationId xmlns:a16="http://schemas.microsoft.com/office/drawing/2014/main" id="{2EBC3CD4-CB5F-4728-B908-43F82F7A52FB}"/>
              </a:ext>
            </a:extLst>
          </p:cNvPr>
          <p:cNvSpPr>
            <a:spLocks noGrp="1"/>
          </p:cNvSpPr>
          <p:nvPr>
            <p:ph idx="1"/>
          </p:nvPr>
        </p:nvSpPr>
        <p:spPr>
          <a:xfrm>
            <a:off x="1130270" y="1753299"/>
            <a:ext cx="9817363" cy="4479721"/>
          </a:xfrm>
        </p:spPr>
        <p:txBody>
          <a:bodyPr>
            <a:normAutofit fontScale="85000" lnSpcReduction="20000"/>
          </a:bodyPr>
          <a:lstStyle/>
          <a:p>
            <a:pPr marL="342900" indent="-342900" algn="just"/>
            <a:r>
              <a:rPr lang="ro-RO" b="1" dirty="0">
                <a:solidFill>
                  <a:srgbClr val="FF0000"/>
                </a:solidFill>
                <a:latin typeface="Cambria" panose="02040503050406030204" pitchFamily="18" charset="0"/>
              </a:rPr>
              <a:t>Meniul Administrare – Utilizatori. </a:t>
            </a:r>
            <a:r>
              <a:rPr lang="ro-RO" sz="1900" b="1" dirty="0">
                <a:solidFill>
                  <a:schemeClr val="accent6">
                    <a:lumMod val="50000"/>
                  </a:schemeClr>
                </a:solidFill>
                <a:latin typeface="Cambria" panose="02040503050406030204" pitchFamily="18" charset="0"/>
              </a:rPr>
              <a:t>După crearea rețelei de clasă, Administratorul instituției va actualiza, iar la necesitate va crea, utilizatorii în SIME. Pentru crearea unui nou utilizator în SIME este necesar să fie emis un Ordin de desemnare în calitate de utilizator SIME și de semnat Declarația – angajament cu privire la protecția datelor cu caracter personal.</a:t>
            </a:r>
          </a:p>
          <a:p>
            <a:pPr marL="342900" indent="-342900" algn="just"/>
            <a:r>
              <a:rPr lang="ro-RO" b="1" dirty="0">
                <a:solidFill>
                  <a:schemeClr val="accent1"/>
                </a:solidFill>
                <a:latin typeface="Cambria" panose="02040503050406030204" pitchFamily="18" charset="0"/>
              </a:rPr>
              <a:t>Actualizarea utilizatorilor (1) </a:t>
            </a:r>
            <a:r>
              <a:rPr lang="ro-RO" dirty="0">
                <a:latin typeface="Cambria" panose="02040503050406030204" pitchFamily="18" charset="0"/>
              </a:rPr>
              <a:t>– se va accesa creionașul din partea stângă a utilizatorului (din meniul Administrare – Utilizatori)</a:t>
            </a:r>
          </a:p>
          <a:p>
            <a:pPr marL="800100" lvl="1" indent="-342900" algn="just"/>
            <a:r>
              <a:rPr lang="ro-RO" b="1" dirty="0">
                <a:solidFill>
                  <a:schemeClr val="accent1"/>
                </a:solidFill>
                <a:latin typeface="Cambria" panose="02040503050406030204" pitchFamily="18" charset="0"/>
              </a:rPr>
              <a:t>Nume, Prenume, Patronimic, genul, data nașterii  </a:t>
            </a:r>
            <a:r>
              <a:rPr lang="ro-RO" dirty="0">
                <a:latin typeface="Cambria" panose="02040503050406030204" pitchFamily="18" charset="0"/>
              </a:rPr>
              <a:t>se vor completa câmpurile conform actului de identitate a utilizatorului;</a:t>
            </a:r>
          </a:p>
          <a:p>
            <a:pPr marL="800100" lvl="1" indent="-342900" algn="just"/>
            <a:r>
              <a:rPr lang="ro-RO" b="1" dirty="0">
                <a:solidFill>
                  <a:schemeClr val="accent1"/>
                </a:solidFill>
                <a:latin typeface="Cambria" panose="02040503050406030204" pitchFamily="18" charset="0"/>
              </a:rPr>
              <a:t>IDNP </a:t>
            </a:r>
            <a:r>
              <a:rPr lang="ro-RO" dirty="0">
                <a:latin typeface="Cambria" panose="02040503050406030204" pitchFamily="18" charset="0"/>
              </a:rPr>
              <a:t>– se va introduce codul personal al utilizatorului;</a:t>
            </a:r>
            <a:endParaRPr lang="ro-RO" i="1" dirty="0">
              <a:solidFill>
                <a:schemeClr val="accent6"/>
              </a:solidFill>
              <a:latin typeface="Cambria" panose="02040503050406030204" pitchFamily="18" charset="0"/>
            </a:endParaRPr>
          </a:p>
          <a:p>
            <a:pPr marL="800100" lvl="1" indent="-342900" algn="just"/>
            <a:r>
              <a:rPr lang="ro-RO" b="1" dirty="0">
                <a:solidFill>
                  <a:schemeClr val="accent1"/>
                </a:solidFill>
                <a:latin typeface="Cambria" panose="02040503050406030204" pitchFamily="18" charset="0"/>
              </a:rPr>
              <a:t>Nr de telefon staționar de serviciu,  Nr de telefon mobil </a:t>
            </a:r>
            <a:r>
              <a:rPr lang="ro-RO" dirty="0">
                <a:latin typeface="Cambria" panose="02040503050406030204" pitchFamily="18" charset="0"/>
              </a:rPr>
              <a:t>– aceste două câmpuri se vor completa obligatoriu. </a:t>
            </a:r>
          </a:p>
          <a:p>
            <a:pPr marL="800100" lvl="1" indent="-342900" algn="just"/>
            <a:r>
              <a:rPr lang="ro-RO" b="1" dirty="0">
                <a:solidFill>
                  <a:schemeClr val="accent1"/>
                </a:solidFill>
                <a:latin typeface="Cambria" panose="02040503050406030204" pitchFamily="18" charset="0"/>
              </a:rPr>
              <a:t>E-mail </a:t>
            </a:r>
            <a:r>
              <a:rPr lang="ro-RO" dirty="0">
                <a:latin typeface="Cambria" panose="02040503050406030204" pitchFamily="18" charset="0"/>
              </a:rPr>
              <a:t>– se va introduce adresa de email personală a utilizatorului SIME.</a:t>
            </a:r>
          </a:p>
          <a:p>
            <a:pPr marL="800100" lvl="1" indent="-342900" algn="just"/>
            <a:r>
              <a:rPr lang="ro-RO" b="1" dirty="0">
                <a:solidFill>
                  <a:schemeClr val="accent1"/>
                </a:solidFill>
                <a:latin typeface="Cambria" panose="02040503050406030204" pitchFamily="18" charset="0"/>
              </a:rPr>
              <a:t>Activ </a:t>
            </a:r>
            <a:r>
              <a:rPr lang="ro-RO" dirty="0">
                <a:latin typeface="Cambria" panose="02040503050406030204" pitchFamily="18" charset="0"/>
              </a:rPr>
              <a:t>– dacă este bifată această opțiune – utilizatorul în dependență de rolul pe care îl deține poate naviga în SIME, dacă bifa lipsește – utilizatorul este BLOCAT și nu are acces la informația din SIME.</a:t>
            </a:r>
          </a:p>
          <a:p>
            <a:pPr marL="800100" lvl="1" indent="-342900" algn="just"/>
            <a:r>
              <a:rPr lang="ro-RO" b="1" dirty="0">
                <a:solidFill>
                  <a:schemeClr val="accent1"/>
                </a:solidFill>
                <a:latin typeface="Cambria" panose="02040503050406030204" pitchFamily="18" charset="0"/>
              </a:rPr>
              <a:t>Blocat temporar </a:t>
            </a:r>
            <a:r>
              <a:rPr lang="ro-RO" dirty="0">
                <a:latin typeface="Cambria" panose="02040503050406030204" pitchFamily="18" charset="0"/>
              </a:rPr>
              <a:t>– în cazul în care la </a:t>
            </a:r>
            <a:r>
              <a:rPr lang="ro-RO" dirty="0" err="1">
                <a:latin typeface="Cambria" panose="02040503050406030204" pitchFamily="18" charset="0"/>
              </a:rPr>
              <a:t>logare</a:t>
            </a:r>
            <a:r>
              <a:rPr lang="ro-RO" dirty="0">
                <a:latin typeface="Cambria" panose="02040503050406030204" pitchFamily="18" charset="0"/>
              </a:rPr>
              <a:t> utilizatorul a introdus de 3 ori consecutiv parola greșită, el automat devine blocat (temporar) pentru 24 ore, pentru a-l debloca se va scoate această bifă.</a:t>
            </a:r>
          </a:p>
        </p:txBody>
      </p:sp>
    </p:spTree>
    <p:extLst>
      <p:ext uri="{BB962C8B-B14F-4D97-AF65-F5344CB8AC3E}">
        <p14:creationId xmlns:p14="http://schemas.microsoft.com/office/powerpoint/2010/main" val="16339615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740D5B3-9988-4665-A4D1-3B4AE13896BA}"/>
              </a:ext>
            </a:extLst>
          </p:cNvPr>
          <p:cNvSpPr>
            <a:spLocks noGrp="1"/>
          </p:cNvSpPr>
          <p:nvPr>
            <p:ph type="title"/>
          </p:nvPr>
        </p:nvSpPr>
        <p:spPr>
          <a:xfrm>
            <a:off x="1130270" y="953324"/>
            <a:ext cx="9603275" cy="3408951"/>
          </a:xfrm>
        </p:spPr>
        <p:txBody>
          <a:bodyPr>
            <a:normAutofit fontScale="90000"/>
          </a:bodyPr>
          <a:lstStyle/>
          <a:p>
            <a:pPr algn="ctr"/>
            <a:r>
              <a:rPr lang="ro-RO" sz="4800" b="1" spc="-50" dirty="0">
                <a:solidFill>
                  <a:srgbClr val="002060"/>
                </a:solidFill>
                <a:effectLst>
                  <a:outerShdw blurRad="38100" dist="38100" dir="2700000" algn="tl">
                    <a:srgbClr val="000000">
                      <a:alpha val="43137"/>
                    </a:srgbClr>
                  </a:outerShdw>
                </a:effectLst>
                <a:latin typeface="Cambria" panose="02040503050406030204" pitchFamily="18" charset="0"/>
                <a:ea typeface="Cambria" panose="02040503050406030204" pitchFamily="18" charset="0"/>
              </a:rPr>
              <a:t>Accesul în</a:t>
            </a:r>
            <a:r>
              <a:rPr lang="ro-RO" sz="4800" spc="-50" dirty="0">
                <a:solidFill>
                  <a:srgbClr val="002060"/>
                </a:solidFill>
                <a:effectLst>
                  <a:outerShdw blurRad="38100" dist="38100" dir="2700000" algn="tl">
                    <a:srgbClr val="000000">
                      <a:alpha val="43137"/>
                    </a:srgbClr>
                  </a:outerShdw>
                </a:effectLst>
                <a:latin typeface="Cambria" panose="02040503050406030204" pitchFamily="18" charset="0"/>
                <a:ea typeface="Cambria" panose="02040503050406030204" pitchFamily="18" charset="0"/>
              </a:rPr>
              <a:t> </a:t>
            </a:r>
            <a:r>
              <a:rPr lang="ro-RO" sz="4800" b="1" spc="-50" dirty="0">
                <a:solidFill>
                  <a:srgbClr val="002060"/>
                </a:solidFill>
                <a:effectLst>
                  <a:outerShdw blurRad="38100" dist="38100" dir="2700000" algn="tl">
                    <a:srgbClr val="000000">
                      <a:alpha val="43137"/>
                    </a:srgbClr>
                  </a:outerShdw>
                </a:effectLst>
                <a:latin typeface="Cambria" panose="02040503050406030204" pitchFamily="18" charset="0"/>
                <a:ea typeface="Cambria" panose="02040503050406030204" pitchFamily="18" charset="0"/>
              </a:rPr>
              <a:t>timp util la informație veridică</a:t>
            </a:r>
            <a:r>
              <a:rPr lang="ro-RO" sz="4800" spc="-50" dirty="0">
                <a:solidFill>
                  <a:srgbClr val="002060"/>
                </a:solidFill>
                <a:effectLst>
                  <a:outerShdw blurRad="38100" dist="38100" dir="2700000" algn="tl">
                    <a:srgbClr val="000000">
                      <a:alpha val="43137"/>
                    </a:srgbClr>
                  </a:outerShdw>
                </a:effectLst>
                <a:latin typeface="Cambria" panose="02040503050406030204" pitchFamily="18" charset="0"/>
                <a:ea typeface="Cambria" panose="02040503050406030204" pitchFamily="18" charset="0"/>
              </a:rPr>
              <a:t> poate îmbunătăți semnificativ </a:t>
            </a:r>
            <a:r>
              <a:rPr lang="ro-RO" sz="4800" b="1" spc="-50" dirty="0">
                <a:solidFill>
                  <a:srgbClr val="002060"/>
                </a:solidFill>
                <a:effectLst>
                  <a:outerShdw blurRad="38100" dist="38100" dir="2700000" algn="tl">
                    <a:srgbClr val="000000">
                      <a:alpha val="43137"/>
                    </a:srgbClr>
                  </a:outerShdw>
                </a:effectLst>
                <a:latin typeface="Cambria" panose="02040503050406030204" pitchFamily="18" charset="0"/>
                <a:ea typeface="Cambria" panose="02040503050406030204" pitchFamily="18" charset="0"/>
              </a:rPr>
              <a:t>procesul de luare a deciziilor și eficacitatea activităților </a:t>
            </a:r>
            <a:r>
              <a:rPr lang="ro-RO" sz="4800" spc="-50" dirty="0">
                <a:solidFill>
                  <a:srgbClr val="002060"/>
                </a:solidFill>
                <a:effectLst>
                  <a:outerShdw blurRad="38100" dist="38100" dir="2700000" algn="tl">
                    <a:srgbClr val="000000">
                      <a:alpha val="43137"/>
                    </a:srgbClr>
                  </a:outerShdw>
                </a:effectLst>
                <a:latin typeface="Cambria" panose="02040503050406030204" pitchFamily="18" charset="0"/>
                <a:ea typeface="Cambria" panose="02040503050406030204" pitchFamily="18" charset="0"/>
              </a:rPr>
              <a:t>sistemului de educație în RM</a:t>
            </a:r>
            <a:endParaRPr lang="en-US" dirty="0">
              <a:solidFill>
                <a:srgbClr val="002060"/>
              </a:solidFill>
            </a:endParaRPr>
          </a:p>
        </p:txBody>
      </p:sp>
    </p:spTree>
    <p:extLst>
      <p:ext uri="{BB962C8B-B14F-4D97-AF65-F5344CB8AC3E}">
        <p14:creationId xmlns:p14="http://schemas.microsoft.com/office/powerpoint/2010/main" val="5479003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270" y="861045"/>
            <a:ext cx="9699917" cy="1049235"/>
          </a:xfrm>
        </p:spPr>
        <p:txBody>
          <a:bodyPr>
            <a:normAutofit/>
          </a:bodyPr>
          <a:lstStyle/>
          <a:p>
            <a:r>
              <a:rPr lang="pt-BR" b="1" dirty="0">
                <a:solidFill>
                  <a:schemeClr val="accent1"/>
                </a:solidFill>
                <a:latin typeface="Cambria" panose="02040503050406030204" pitchFamily="18" charset="0"/>
              </a:rPr>
              <a:t>Actualizarea datelor despre </a:t>
            </a:r>
            <a:r>
              <a:rPr lang="ro-RO" b="1" dirty="0">
                <a:solidFill>
                  <a:schemeClr val="accent1"/>
                </a:solidFill>
                <a:latin typeface="Cambria" panose="02040503050406030204" pitchFamily="18" charset="0"/>
              </a:rPr>
              <a:t>utilizatori. </a:t>
            </a:r>
            <a:r>
              <a:rPr lang="pt-BR" b="1" dirty="0">
                <a:solidFill>
                  <a:schemeClr val="accent1"/>
                </a:solidFill>
                <a:latin typeface="Cambria" panose="02040503050406030204" pitchFamily="18" charset="0"/>
              </a:rPr>
              <a:t>Meniul </a:t>
            </a:r>
            <a:r>
              <a:rPr lang="ro-RO" b="1" dirty="0">
                <a:solidFill>
                  <a:schemeClr val="accent1"/>
                </a:solidFill>
                <a:latin typeface="Cambria" panose="02040503050406030204" pitchFamily="18" charset="0"/>
              </a:rPr>
              <a:t>Administrare (2)</a:t>
            </a:r>
            <a:endParaRPr lang="pt-BR" b="1" dirty="0">
              <a:solidFill>
                <a:schemeClr val="accent1"/>
              </a:solidFill>
              <a:latin typeface="Cambria" panose="02040503050406030204" pitchFamily="18" charset="0"/>
            </a:endParaRPr>
          </a:p>
        </p:txBody>
      </p:sp>
      <p:sp>
        <p:nvSpPr>
          <p:cNvPr id="5" name="Content Placeholder 4">
            <a:extLst>
              <a:ext uri="{FF2B5EF4-FFF2-40B4-BE49-F238E27FC236}">
                <a16:creationId xmlns:a16="http://schemas.microsoft.com/office/drawing/2014/main" id="{2EBC3CD4-CB5F-4728-B908-43F82F7A52FB}"/>
              </a:ext>
            </a:extLst>
          </p:cNvPr>
          <p:cNvSpPr>
            <a:spLocks noGrp="1"/>
          </p:cNvSpPr>
          <p:nvPr>
            <p:ph idx="1"/>
          </p:nvPr>
        </p:nvSpPr>
        <p:spPr>
          <a:xfrm>
            <a:off x="1130269" y="1778466"/>
            <a:ext cx="10530428" cy="4446165"/>
          </a:xfrm>
        </p:spPr>
        <p:txBody>
          <a:bodyPr>
            <a:normAutofit fontScale="70000" lnSpcReduction="20000"/>
          </a:bodyPr>
          <a:lstStyle/>
          <a:p>
            <a:pPr marL="342900" indent="-342900"/>
            <a:r>
              <a:rPr lang="ro-RO" b="1" dirty="0">
                <a:solidFill>
                  <a:srgbClr val="FF0000"/>
                </a:solidFill>
                <a:latin typeface="Cambria" panose="02040503050406030204" pitchFamily="18" charset="0"/>
              </a:rPr>
              <a:t>Meniul Administrare – Utilizatori. </a:t>
            </a:r>
          </a:p>
          <a:p>
            <a:pPr marL="342900" indent="-342900"/>
            <a:r>
              <a:rPr lang="ro-RO" b="1" dirty="0">
                <a:solidFill>
                  <a:schemeClr val="accent1"/>
                </a:solidFill>
                <a:latin typeface="Cambria" panose="02040503050406030204" pitchFamily="18" charset="0"/>
              </a:rPr>
              <a:t>Actualizarea utilizatorilor (2)</a:t>
            </a:r>
            <a:endParaRPr lang="ro-RO" dirty="0">
              <a:latin typeface="Cambria" panose="02040503050406030204" pitchFamily="18" charset="0"/>
            </a:endParaRPr>
          </a:p>
          <a:p>
            <a:pPr marL="800100" lvl="1" indent="-342900"/>
            <a:r>
              <a:rPr lang="ro-RO" b="1" dirty="0">
                <a:solidFill>
                  <a:schemeClr val="accent1"/>
                </a:solidFill>
                <a:latin typeface="Cambria" panose="02040503050406030204" pitchFamily="18" charset="0"/>
              </a:rPr>
              <a:t>Modifică parola </a:t>
            </a:r>
            <a:r>
              <a:rPr lang="ro-RO" dirty="0">
                <a:latin typeface="Cambria" panose="02040503050406030204" pitchFamily="18" charset="0"/>
              </a:rPr>
              <a:t>– dacă utilizatorul și-a uitat parola, accesând acest buton Administratorul va putea modifica parola, pentru aceasta va completa câmpurile:</a:t>
            </a:r>
          </a:p>
          <a:p>
            <a:pPr marL="1257300" lvl="2" indent="-342900"/>
            <a:r>
              <a:rPr lang="ro-RO" b="1" dirty="0">
                <a:solidFill>
                  <a:schemeClr val="accent6">
                    <a:lumMod val="50000"/>
                  </a:schemeClr>
                </a:solidFill>
                <a:latin typeface="Cambria" panose="02040503050406030204" pitchFamily="18" charset="0"/>
              </a:rPr>
              <a:t>Parola</a:t>
            </a:r>
            <a:r>
              <a:rPr lang="ro-RO" dirty="0">
                <a:latin typeface="Cambria" panose="02040503050406030204" pitchFamily="18" charset="0"/>
              </a:rPr>
              <a:t> – se va introduce o parola formată din minim 8 caractere, dintre care minim o literă majusculă (M), minim una minusculă (m) și minim o cifră (9);</a:t>
            </a:r>
          </a:p>
          <a:p>
            <a:pPr marL="1257300" lvl="2" indent="-342900"/>
            <a:r>
              <a:rPr lang="ro-RO" b="1" dirty="0">
                <a:solidFill>
                  <a:schemeClr val="accent6">
                    <a:lumMod val="50000"/>
                  </a:schemeClr>
                </a:solidFill>
                <a:latin typeface="Cambria" panose="02040503050406030204" pitchFamily="18" charset="0"/>
              </a:rPr>
              <a:t>Confirma parola </a:t>
            </a:r>
            <a:r>
              <a:rPr lang="ro-RO" dirty="0">
                <a:latin typeface="Cambria" panose="02040503050406030204" pitchFamily="18" charset="0"/>
              </a:rPr>
              <a:t>– repetat se va introduce parola, pentru a confirma că a fost selectată corect;</a:t>
            </a:r>
          </a:p>
          <a:p>
            <a:pPr marL="1257300" lvl="2" indent="-342900"/>
            <a:r>
              <a:rPr lang="ro-RO" b="1" dirty="0">
                <a:solidFill>
                  <a:schemeClr val="accent6">
                    <a:lumMod val="50000"/>
                  </a:schemeClr>
                </a:solidFill>
                <a:latin typeface="Cambria" panose="02040503050406030204" pitchFamily="18" charset="0"/>
              </a:rPr>
              <a:t>Schimbarea forțată a parolei la prima intrare în sistem</a:t>
            </a:r>
            <a:r>
              <a:rPr lang="ro-RO" dirty="0">
                <a:latin typeface="Cambria" panose="02040503050406030204" pitchFamily="18" charset="0"/>
              </a:rPr>
              <a:t> – dacă va rămâne bifată această opțiune – la prima </a:t>
            </a:r>
            <a:r>
              <a:rPr lang="ro-RO" dirty="0" err="1">
                <a:latin typeface="Cambria" panose="02040503050406030204" pitchFamily="18" charset="0"/>
              </a:rPr>
              <a:t>logare</a:t>
            </a:r>
            <a:r>
              <a:rPr lang="ro-RO" dirty="0">
                <a:latin typeface="Cambria" panose="02040503050406030204" pitchFamily="18" charset="0"/>
              </a:rPr>
              <a:t> a utilizatorului în sistem se va cere modificarea parolei;</a:t>
            </a:r>
          </a:p>
          <a:p>
            <a:pPr marL="1257300" lvl="2" indent="-342900"/>
            <a:r>
              <a:rPr lang="ro-RO" b="1" dirty="0">
                <a:solidFill>
                  <a:schemeClr val="accent6">
                    <a:lumMod val="50000"/>
                  </a:schemeClr>
                </a:solidFill>
                <a:latin typeface="Cambria" panose="02040503050406030204" pitchFamily="18" charset="0"/>
              </a:rPr>
              <a:t>Salvare.</a:t>
            </a:r>
          </a:p>
          <a:p>
            <a:pPr marL="800100" lvl="1" indent="-342900"/>
            <a:r>
              <a:rPr lang="ro-RO" b="1" dirty="0">
                <a:solidFill>
                  <a:schemeClr val="accent1"/>
                </a:solidFill>
                <a:latin typeface="Cambria" panose="02040503050406030204" pitchFamily="18" charset="0"/>
              </a:rPr>
              <a:t>Adăugarea unui rol nou </a:t>
            </a:r>
            <a:r>
              <a:rPr lang="ro-RO" dirty="0">
                <a:latin typeface="Cambria" panose="02040503050406030204" pitchFamily="18" charset="0"/>
              </a:rPr>
              <a:t>– pentru utilizatorii cu rol de Diriginte se va adăuga un rol nou, în care se va indica pentru anul de studii curent la care clasă acesta este diriginte, pentru aceasta se va completa formularul cu următoarele câmpuri:</a:t>
            </a:r>
          </a:p>
          <a:p>
            <a:pPr marL="1257300" lvl="2" indent="-342900"/>
            <a:r>
              <a:rPr lang="ro-RO" b="1" dirty="0">
                <a:solidFill>
                  <a:schemeClr val="accent6">
                    <a:lumMod val="50000"/>
                  </a:schemeClr>
                </a:solidFill>
                <a:latin typeface="Cambria" panose="02040503050406030204" pitchFamily="18" charset="0"/>
              </a:rPr>
              <a:t>Rolul</a:t>
            </a:r>
            <a:r>
              <a:rPr lang="ro-RO" dirty="0">
                <a:latin typeface="Cambria" panose="02040503050406030204" pitchFamily="18" charset="0"/>
              </a:rPr>
              <a:t> – se va selecta un rol nou (de ex. </a:t>
            </a:r>
            <a:r>
              <a:rPr lang="ro-RO" i="1" dirty="0">
                <a:latin typeface="Cambria" panose="02040503050406030204" pitchFamily="18" charset="0"/>
              </a:rPr>
              <a:t>Diriginte</a:t>
            </a:r>
            <a:r>
              <a:rPr lang="ro-RO" dirty="0">
                <a:latin typeface="Cambria" panose="02040503050406030204" pitchFamily="18" charset="0"/>
              </a:rPr>
              <a:t>);</a:t>
            </a:r>
          </a:p>
          <a:p>
            <a:pPr marL="1257300" lvl="2" indent="-342900"/>
            <a:r>
              <a:rPr lang="ro-RO" b="1" dirty="0">
                <a:solidFill>
                  <a:schemeClr val="accent6">
                    <a:lumMod val="50000"/>
                  </a:schemeClr>
                </a:solidFill>
                <a:latin typeface="Cambria" panose="02040503050406030204" pitchFamily="18" charset="0"/>
              </a:rPr>
              <a:t>Raion / Localitate / Instituție </a:t>
            </a:r>
            <a:r>
              <a:rPr lang="ro-RO" dirty="0">
                <a:latin typeface="Cambria" panose="02040503050406030204" pitchFamily="18" charset="0"/>
              </a:rPr>
              <a:t>(automat câmpurile vor fi completate);</a:t>
            </a:r>
          </a:p>
          <a:p>
            <a:pPr marL="1257300" lvl="2" indent="-342900"/>
            <a:r>
              <a:rPr lang="ro-RO" b="1" dirty="0">
                <a:solidFill>
                  <a:schemeClr val="accent6">
                    <a:lumMod val="50000"/>
                  </a:schemeClr>
                </a:solidFill>
                <a:latin typeface="Cambria" panose="02040503050406030204" pitchFamily="18" charset="0"/>
              </a:rPr>
              <a:t>Anul de studii </a:t>
            </a:r>
            <a:r>
              <a:rPr lang="ro-RO" dirty="0">
                <a:latin typeface="Cambria" panose="02040503050406030204" pitchFamily="18" charset="0"/>
              </a:rPr>
              <a:t>– se va selecta anul de studii curent;</a:t>
            </a:r>
          </a:p>
          <a:p>
            <a:pPr marL="1257300" lvl="2" indent="-342900"/>
            <a:r>
              <a:rPr lang="ro-RO" b="1" dirty="0">
                <a:solidFill>
                  <a:schemeClr val="accent6">
                    <a:lumMod val="50000"/>
                  </a:schemeClr>
                </a:solidFill>
                <a:latin typeface="Cambria" panose="02040503050406030204" pitchFamily="18" charset="0"/>
              </a:rPr>
              <a:t>Clasa</a:t>
            </a:r>
            <a:r>
              <a:rPr lang="ro-RO" dirty="0">
                <a:latin typeface="Cambria" panose="02040503050406030204" pitchFamily="18" charset="0"/>
              </a:rPr>
              <a:t> – clasa la care utilizatorul are rol de Diriginte în anul curent de studii;</a:t>
            </a:r>
          </a:p>
          <a:p>
            <a:pPr marL="1257300" lvl="2" indent="-342900"/>
            <a:r>
              <a:rPr lang="ro-RO" b="1" dirty="0">
                <a:solidFill>
                  <a:schemeClr val="accent6">
                    <a:lumMod val="50000"/>
                  </a:schemeClr>
                </a:solidFill>
                <a:latin typeface="Cambria" panose="02040503050406030204" pitchFamily="18" charset="0"/>
              </a:rPr>
              <a:t>Activ de la – </a:t>
            </a:r>
            <a:r>
              <a:rPr lang="ro-RO" dirty="0">
                <a:latin typeface="Cambria" panose="02040503050406030204" pitchFamily="18" charset="0"/>
              </a:rPr>
              <a:t>din ce dată utilizatorul are acces la informație (în SIME)</a:t>
            </a:r>
          </a:p>
          <a:p>
            <a:pPr marL="1257300" lvl="2" indent="-342900"/>
            <a:r>
              <a:rPr lang="ro-RO" b="1" dirty="0">
                <a:solidFill>
                  <a:schemeClr val="accent6">
                    <a:lumMod val="50000"/>
                  </a:schemeClr>
                </a:solidFill>
                <a:latin typeface="Cambria" panose="02040503050406030204" pitchFamily="18" charset="0"/>
              </a:rPr>
              <a:t>Activ până la </a:t>
            </a:r>
            <a:r>
              <a:rPr lang="ro-RO" dirty="0">
                <a:latin typeface="Cambria" panose="02040503050406030204" pitchFamily="18" charset="0"/>
              </a:rPr>
              <a:t>– până la ce dată utilizatorul are acces la informație (în SIME)</a:t>
            </a:r>
          </a:p>
          <a:p>
            <a:pPr marL="1257300" lvl="2" indent="-342900"/>
            <a:r>
              <a:rPr lang="ro-RO" b="1" dirty="0">
                <a:solidFill>
                  <a:schemeClr val="accent6">
                    <a:lumMod val="50000"/>
                  </a:schemeClr>
                </a:solidFill>
                <a:latin typeface="Cambria" panose="02040503050406030204" pitchFamily="18" charset="0"/>
              </a:rPr>
              <a:t>Salvare</a:t>
            </a:r>
            <a:r>
              <a:rPr lang="ro-RO" dirty="0">
                <a:latin typeface="Cambria" panose="02040503050406030204" pitchFamily="18" charset="0"/>
              </a:rPr>
              <a:t>.</a:t>
            </a:r>
          </a:p>
          <a:p>
            <a:pPr marL="1257300" lvl="2" indent="-342900"/>
            <a:endParaRPr lang="ro-RO" dirty="0">
              <a:latin typeface="Cambria" panose="02040503050406030204" pitchFamily="18" charset="0"/>
            </a:endParaRPr>
          </a:p>
          <a:p>
            <a:pPr marL="800100" lvl="1" indent="-342900"/>
            <a:endParaRPr lang="ro-RO" dirty="0">
              <a:latin typeface="Cambria" panose="02040503050406030204" pitchFamily="18" charset="0"/>
            </a:endParaRPr>
          </a:p>
          <a:p>
            <a:pPr marL="1257300" lvl="2" indent="-342900"/>
            <a:endParaRPr lang="en-US" dirty="0">
              <a:latin typeface="Cambria" panose="02040503050406030204" pitchFamily="18" charset="0"/>
            </a:endParaRPr>
          </a:p>
          <a:p>
            <a:pPr marL="800100" lvl="1" indent="-342900"/>
            <a:endParaRPr lang="en-US" dirty="0">
              <a:latin typeface="Cambria" panose="02040503050406030204" pitchFamily="18" charset="0"/>
            </a:endParaRPr>
          </a:p>
        </p:txBody>
      </p:sp>
    </p:spTree>
    <p:extLst>
      <p:ext uri="{BB962C8B-B14F-4D97-AF65-F5344CB8AC3E}">
        <p14:creationId xmlns:p14="http://schemas.microsoft.com/office/powerpoint/2010/main" val="34212619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270" y="861045"/>
            <a:ext cx="9603275" cy="1049235"/>
          </a:xfrm>
        </p:spPr>
        <p:txBody>
          <a:bodyPr>
            <a:normAutofit/>
          </a:bodyPr>
          <a:lstStyle/>
          <a:p>
            <a:r>
              <a:rPr lang="ro-RO" b="1" dirty="0">
                <a:solidFill>
                  <a:schemeClr val="accent1"/>
                </a:solidFill>
                <a:latin typeface="Cambria" panose="02040503050406030204" pitchFamily="18" charset="0"/>
              </a:rPr>
              <a:t>Elevi. </a:t>
            </a:r>
            <a:r>
              <a:rPr lang="ro-RO" sz="2800" b="1" i="1" dirty="0">
                <a:solidFill>
                  <a:schemeClr val="accent1"/>
                </a:solidFill>
                <a:latin typeface="Cambria" panose="02040503050406030204" pitchFamily="18" charset="0"/>
              </a:rPr>
              <a:t>Promovarea / Transferul / Adăugarea de la zero a elevilor</a:t>
            </a:r>
            <a:r>
              <a:rPr lang="ro-RO" sz="2800" b="1" dirty="0">
                <a:solidFill>
                  <a:schemeClr val="accent1"/>
                </a:solidFill>
                <a:latin typeface="Cambria" panose="02040503050406030204" pitchFamily="18" charset="0"/>
              </a:rPr>
              <a:t>. </a:t>
            </a:r>
            <a:r>
              <a:rPr lang="pt-BR" sz="2800" b="1" dirty="0">
                <a:solidFill>
                  <a:schemeClr val="accent1"/>
                </a:solidFill>
                <a:latin typeface="Cambria" panose="02040503050406030204" pitchFamily="18" charset="0"/>
              </a:rPr>
              <a:t>Meniu</a:t>
            </a:r>
            <a:r>
              <a:rPr lang="ro-RO" sz="2800" b="1" dirty="0">
                <a:solidFill>
                  <a:schemeClr val="accent1"/>
                </a:solidFill>
                <a:latin typeface="Cambria" panose="02040503050406030204" pitchFamily="18" charset="0"/>
              </a:rPr>
              <a:t>rile </a:t>
            </a:r>
            <a:r>
              <a:rPr lang="ro-RO" sz="2800" b="1" i="1" dirty="0">
                <a:solidFill>
                  <a:schemeClr val="accent1"/>
                </a:solidFill>
                <a:latin typeface="Cambria" panose="02040503050406030204" pitchFamily="18" charset="0"/>
              </a:rPr>
              <a:t>Elevi</a:t>
            </a:r>
            <a:r>
              <a:rPr lang="ro-RO" sz="2800" b="1" dirty="0">
                <a:solidFill>
                  <a:schemeClr val="accent1"/>
                </a:solidFill>
                <a:latin typeface="Cambria" panose="02040503050406030204" pitchFamily="18" charset="0"/>
              </a:rPr>
              <a:t> și </a:t>
            </a:r>
            <a:r>
              <a:rPr lang="ro-RO" sz="2800" b="1" i="1" dirty="0">
                <a:solidFill>
                  <a:schemeClr val="accent1"/>
                </a:solidFill>
                <a:latin typeface="Cambria" panose="02040503050406030204" pitchFamily="18" charset="0"/>
              </a:rPr>
              <a:t>Clasa</a:t>
            </a:r>
            <a:r>
              <a:rPr lang="pt-BR" sz="2800" b="1" dirty="0">
                <a:solidFill>
                  <a:schemeClr val="accent1"/>
                </a:solidFill>
                <a:latin typeface="Cambria" panose="02040503050406030204" pitchFamily="18" charset="0"/>
              </a:rPr>
              <a:t> </a:t>
            </a:r>
            <a:r>
              <a:rPr lang="ro-RO" sz="2800" b="1" dirty="0">
                <a:solidFill>
                  <a:schemeClr val="accent1"/>
                </a:solidFill>
                <a:latin typeface="Cambria" panose="02040503050406030204" pitchFamily="18" charset="0"/>
              </a:rPr>
              <a:t>(1)</a:t>
            </a:r>
            <a:endParaRPr lang="en-US" b="1" dirty="0">
              <a:solidFill>
                <a:schemeClr val="accent1"/>
              </a:solidFill>
              <a:latin typeface="Cambria" panose="02040503050406030204" pitchFamily="18" charset="0"/>
            </a:endParaRPr>
          </a:p>
        </p:txBody>
      </p:sp>
      <p:sp>
        <p:nvSpPr>
          <p:cNvPr id="5" name="Content Placeholder 4">
            <a:extLst>
              <a:ext uri="{FF2B5EF4-FFF2-40B4-BE49-F238E27FC236}">
                <a16:creationId xmlns:a16="http://schemas.microsoft.com/office/drawing/2014/main" id="{2EBC3CD4-CB5F-4728-B908-43F82F7A52FB}"/>
              </a:ext>
            </a:extLst>
          </p:cNvPr>
          <p:cNvSpPr>
            <a:spLocks noGrp="1"/>
          </p:cNvSpPr>
          <p:nvPr>
            <p:ph idx="1"/>
          </p:nvPr>
        </p:nvSpPr>
        <p:spPr>
          <a:xfrm>
            <a:off x="1130270" y="1910280"/>
            <a:ext cx="10169701" cy="4230460"/>
          </a:xfrm>
        </p:spPr>
        <p:txBody>
          <a:bodyPr>
            <a:normAutofit fontScale="85000" lnSpcReduction="10000"/>
          </a:bodyPr>
          <a:lstStyle/>
          <a:p>
            <a:pPr marL="342900" indent="-342900"/>
            <a:r>
              <a:rPr lang="ro-RO" b="1" dirty="0">
                <a:latin typeface="Cambria" panose="02040503050406030204" pitchFamily="18" charset="0"/>
              </a:rPr>
              <a:t>La deschiderea anului de studiu, după crearea rețelei de clase, elevii pot fi adăugați la clase prin diferite metode:</a:t>
            </a:r>
          </a:p>
          <a:p>
            <a:pPr marL="800100" lvl="1" indent="-342900"/>
            <a:r>
              <a:rPr lang="ro-RO" b="1" dirty="0">
                <a:solidFill>
                  <a:schemeClr val="accent1">
                    <a:lumMod val="50000"/>
                  </a:schemeClr>
                </a:solidFill>
                <a:latin typeface="Cambria" panose="02040503050406030204" pitchFamily="18" charset="0"/>
              </a:rPr>
              <a:t>Promovare în următorul an </a:t>
            </a:r>
            <a:r>
              <a:rPr lang="ro-RO" b="1" dirty="0">
                <a:latin typeface="Cambria" panose="02040503050406030204" pitchFamily="18" charset="0"/>
              </a:rPr>
              <a:t>– această metodă se va aplica dacă elevul a studiat în aceeași instituție de învățământ și în anul precedent și în anul curent de studii;</a:t>
            </a:r>
          </a:p>
          <a:p>
            <a:pPr marL="800100" lvl="1" indent="-342900"/>
            <a:r>
              <a:rPr lang="ro-RO" b="1" dirty="0">
                <a:solidFill>
                  <a:schemeClr val="accent1">
                    <a:lumMod val="50000"/>
                  </a:schemeClr>
                </a:solidFill>
                <a:latin typeface="Cambria" panose="02040503050406030204" pitchFamily="18" charset="0"/>
              </a:rPr>
              <a:t>Transfer elevi:</a:t>
            </a:r>
          </a:p>
          <a:p>
            <a:pPr marL="1257300" lvl="2" indent="-342900"/>
            <a:r>
              <a:rPr lang="ro-RO" b="1" dirty="0">
                <a:solidFill>
                  <a:schemeClr val="accent1">
                    <a:lumMod val="50000"/>
                  </a:schemeClr>
                </a:solidFill>
                <a:latin typeface="Cambria" panose="02040503050406030204" pitchFamily="18" charset="0"/>
              </a:rPr>
              <a:t>Transfer din clasă absolventă </a:t>
            </a:r>
            <a:r>
              <a:rPr lang="ro-RO" b="1" dirty="0">
                <a:latin typeface="Cambria" panose="02040503050406030204" pitchFamily="18" charset="0"/>
              </a:rPr>
              <a:t>– această metodă va fi aplicată în cazul în care elevii au finalizat treapta primară sau gimnazială în altă instituție de învățământ și urmează a fi înmatriculați în instituția administrată (în clasa 5 sau 10);</a:t>
            </a:r>
          </a:p>
          <a:p>
            <a:pPr marL="1257300" lvl="2" indent="-342900"/>
            <a:r>
              <a:rPr lang="ro-RO" b="1" dirty="0">
                <a:solidFill>
                  <a:schemeClr val="accent1">
                    <a:lumMod val="50000"/>
                  </a:schemeClr>
                </a:solidFill>
                <a:latin typeface="Cambria" panose="02040503050406030204" pitchFamily="18" charset="0"/>
              </a:rPr>
              <a:t>Transfer din instituții reorganizate </a:t>
            </a:r>
            <a:r>
              <a:rPr lang="ro-RO" b="1" dirty="0">
                <a:latin typeface="Cambria" panose="02040503050406030204" pitchFamily="18" charset="0"/>
              </a:rPr>
              <a:t>– această metodă va fi aplicată în cazul în care instituția din care trebuie transferați elevii a fost închisă;</a:t>
            </a:r>
          </a:p>
          <a:p>
            <a:pPr marL="1257300" lvl="2" indent="-342900"/>
            <a:r>
              <a:rPr lang="ro-RO" b="1" dirty="0">
                <a:solidFill>
                  <a:schemeClr val="accent1">
                    <a:lumMod val="50000"/>
                  </a:schemeClr>
                </a:solidFill>
                <a:latin typeface="Cambria" panose="02040503050406030204" pitchFamily="18" charset="0"/>
              </a:rPr>
              <a:t>Transfer elevi exmatriculați </a:t>
            </a:r>
            <a:r>
              <a:rPr lang="ro-RO" b="1" dirty="0">
                <a:latin typeface="Cambria" panose="02040503050406030204" pitchFamily="18" charset="0"/>
              </a:rPr>
              <a:t>– această metodă va fi aplicată în cazul în care elevii, în instituțiile din care vin, au statut Exmatriculat cu orice motiv în afară de „A absolvit clasa de cel mai înalt nivel din școala dată” și „Reorganizarea instituției”;</a:t>
            </a:r>
          </a:p>
          <a:p>
            <a:pPr marL="800100" lvl="1" indent="-342900"/>
            <a:r>
              <a:rPr lang="ro-RO" b="1" dirty="0">
                <a:solidFill>
                  <a:schemeClr val="accent1">
                    <a:lumMod val="50000"/>
                  </a:schemeClr>
                </a:solidFill>
                <a:latin typeface="Cambria" panose="02040503050406030204" pitchFamily="18" charset="0"/>
              </a:rPr>
              <a:t>Adăugarea elevului de la zero </a:t>
            </a:r>
            <a:r>
              <a:rPr lang="ro-RO" b="1" dirty="0">
                <a:latin typeface="Cambria" panose="02040503050406030204" pitchFamily="18" charset="0"/>
              </a:rPr>
              <a:t>– această metodă se va aplica doar în cazul în care elevul niciodată nu a fost înregistrat în SIME (elevii din cl.1, elevii veniți din Transnistria sau străinătate)</a:t>
            </a:r>
          </a:p>
          <a:p>
            <a:pPr marL="1257300" lvl="2" indent="-342900"/>
            <a:endParaRPr lang="ro-RO" b="1" dirty="0">
              <a:latin typeface="Cambria" panose="02040503050406030204" pitchFamily="18" charset="0"/>
            </a:endParaRPr>
          </a:p>
          <a:p>
            <a:pPr marL="914400" lvl="2" indent="0">
              <a:buNone/>
            </a:pPr>
            <a:endParaRPr lang="ro-RO" b="1" dirty="0">
              <a:solidFill>
                <a:schemeClr val="accent1"/>
              </a:solidFill>
              <a:latin typeface="Cambria" panose="02040503050406030204" pitchFamily="18" charset="0"/>
            </a:endParaRPr>
          </a:p>
        </p:txBody>
      </p:sp>
    </p:spTree>
    <p:extLst>
      <p:ext uri="{BB962C8B-B14F-4D97-AF65-F5344CB8AC3E}">
        <p14:creationId xmlns:p14="http://schemas.microsoft.com/office/powerpoint/2010/main" val="30857704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270" y="861045"/>
            <a:ext cx="9603275" cy="1049235"/>
          </a:xfrm>
        </p:spPr>
        <p:txBody>
          <a:bodyPr>
            <a:normAutofit/>
          </a:bodyPr>
          <a:lstStyle/>
          <a:p>
            <a:r>
              <a:rPr lang="ro-RO" b="1" dirty="0">
                <a:solidFill>
                  <a:schemeClr val="accent1"/>
                </a:solidFill>
                <a:latin typeface="Cambria" panose="02040503050406030204" pitchFamily="18" charset="0"/>
              </a:rPr>
              <a:t>Elevi. </a:t>
            </a:r>
            <a:r>
              <a:rPr lang="ro-RO" b="1" i="1" dirty="0">
                <a:solidFill>
                  <a:schemeClr val="accent1"/>
                </a:solidFill>
                <a:latin typeface="Cambria" panose="02040503050406030204" pitchFamily="18" charset="0"/>
              </a:rPr>
              <a:t>Promovarea / Transferul / Adăugarea de la zero a elevilor</a:t>
            </a:r>
            <a:r>
              <a:rPr lang="ro-RO" b="1" dirty="0">
                <a:solidFill>
                  <a:schemeClr val="accent1"/>
                </a:solidFill>
                <a:latin typeface="Cambria" panose="02040503050406030204" pitchFamily="18" charset="0"/>
              </a:rPr>
              <a:t>. </a:t>
            </a:r>
            <a:r>
              <a:rPr lang="pt-BR" b="1" dirty="0">
                <a:solidFill>
                  <a:schemeClr val="accent1"/>
                </a:solidFill>
                <a:latin typeface="Cambria" panose="02040503050406030204" pitchFamily="18" charset="0"/>
              </a:rPr>
              <a:t>Meniu</a:t>
            </a:r>
            <a:r>
              <a:rPr lang="ro-RO" b="1" dirty="0">
                <a:solidFill>
                  <a:schemeClr val="accent1"/>
                </a:solidFill>
                <a:latin typeface="Cambria" panose="02040503050406030204" pitchFamily="18" charset="0"/>
              </a:rPr>
              <a:t>rile </a:t>
            </a:r>
            <a:r>
              <a:rPr lang="ro-RO" b="1" i="1" dirty="0">
                <a:solidFill>
                  <a:schemeClr val="accent1"/>
                </a:solidFill>
                <a:latin typeface="Cambria" panose="02040503050406030204" pitchFamily="18" charset="0"/>
              </a:rPr>
              <a:t>Elevi</a:t>
            </a:r>
            <a:r>
              <a:rPr lang="ro-RO" b="1" dirty="0">
                <a:solidFill>
                  <a:schemeClr val="accent1"/>
                </a:solidFill>
                <a:latin typeface="Cambria" panose="02040503050406030204" pitchFamily="18" charset="0"/>
              </a:rPr>
              <a:t> și </a:t>
            </a:r>
            <a:r>
              <a:rPr lang="ro-RO" b="1" i="1" dirty="0">
                <a:solidFill>
                  <a:schemeClr val="accent1"/>
                </a:solidFill>
                <a:latin typeface="Cambria" panose="02040503050406030204" pitchFamily="18" charset="0"/>
              </a:rPr>
              <a:t>Clasa</a:t>
            </a:r>
            <a:r>
              <a:rPr lang="ro-RO" b="1" dirty="0">
                <a:solidFill>
                  <a:schemeClr val="accent1"/>
                </a:solidFill>
                <a:latin typeface="Cambria" panose="02040503050406030204" pitchFamily="18" charset="0"/>
              </a:rPr>
              <a:t>(2)</a:t>
            </a:r>
            <a:endParaRPr lang="en-US" b="1" dirty="0">
              <a:solidFill>
                <a:schemeClr val="accent1"/>
              </a:solidFill>
              <a:latin typeface="Cambria" panose="02040503050406030204" pitchFamily="18" charset="0"/>
            </a:endParaRPr>
          </a:p>
        </p:txBody>
      </p:sp>
      <p:sp>
        <p:nvSpPr>
          <p:cNvPr id="5" name="Content Placeholder 4">
            <a:extLst>
              <a:ext uri="{FF2B5EF4-FFF2-40B4-BE49-F238E27FC236}">
                <a16:creationId xmlns:a16="http://schemas.microsoft.com/office/drawing/2014/main" id="{2EBC3CD4-CB5F-4728-B908-43F82F7A52FB}"/>
              </a:ext>
            </a:extLst>
          </p:cNvPr>
          <p:cNvSpPr>
            <a:spLocks noGrp="1"/>
          </p:cNvSpPr>
          <p:nvPr>
            <p:ph idx="1"/>
          </p:nvPr>
        </p:nvSpPr>
        <p:spPr>
          <a:xfrm>
            <a:off x="1130272" y="1910280"/>
            <a:ext cx="5367856" cy="4230460"/>
          </a:xfrm>
        </p:spPr>
        <p:txBody>
          <a:bodyPr>
            <a:normAutofit fontScale="85000" lnSpcReduction="20000"/>
          </a:bodyPr>
          <a:lstStyle/>
          <a:p>
            <a:pPr marL="0" indent="0">
              <a:buNone/>
            </a:pPr>
            <a:r>
              <a:rPr lang="ro-RO" b="1" dirty="0">
                <a:latin typeface="Cambria" panose="02040503050406030204" pitchFamily="18" charset="0"/>
              </a:rPr>
              <a:t>Pentru promovarea elevilor în următorul an (elevi ce au studiat în aceeași instituție și în anul precedent și în anul curent) se vor parcurge pașii:</a:t>
            </a:r>
          </a:p>
          <a:p>
            <a:pPr marL="342900" indent="-342900"/>
            <a:r>
              <a:rPr lang="ro-RO" b="1" dirty="0">
                <a:latin typeface="Cambria" panose="02040503050406030204" pitchFamily="18" charset="0"/>
              </a:rPr>
              <a:t>Din meniul </a:t>
            </a:r>
            <a:r>
              <a:rPr lang="ro-RO" b="1" dirty="0">
                <a:solidFill>
                  <a:schemeClr val="accent1">
                    <a:lumMod val="50000"/>
                  </a:schemeClr>
                </a:solidFill>
                <a:latin typeface="Cambria" panose="02040503050406030204" pitchFamily="18" charset="0"/>
              </a:rPr>
              <a:t>Clasa</a:t>
            </a:r>
            <a:r>
              <a:rPr lang="ro-RO" b="1" dirty="0">
                <a:latin typeface="Cambria" panose="02040503050406030204" pitchFamily="18" charset="0"/>
              </a:rPr>
              <a:t> se va accesa comanda </a:t>
            </a:r>
            <a:r>
              <a:rPr lang="ro-RO" b="1" dirty="0">
                <a:solidFill>
                  <a:schemeClr val="accent1">
                    <a:lumMod val="50000"/>
                  </a:schemeClr>
                </a:solidFill>
                <a:latin typeface="Cambria" panose="02040503050406030204" pitchFamily="18" charset="0"/>
              </a:rPr>
              <a:t>Promovarea în următorul an;</a:t>
            </a:r>
          </a:p>
          <a:p>
            <a:pPr marL="342900" indent="-342900"/>
            <a:r>
              <a:rPr lang="ro-RO" b="1" dirty="0">
                <a:latin typeface="Cambria" panose="02040503050406030204" pitchFamily="18" charset="0"/>
              </a:rPr>
              <a:t>La parametrii de intrare se va selecta anul nou de studii, raion, localitate și instituția, apoi se va accesa butonul </a:t>
            </a:r>
            <a:r>
              <a:rPr lang="ro-RO" b="1" dirty="0">
                <a:solidFill>
                  <a:schemeClr val="accent1">
                    <a:lumMod val="50000"/>
                  </a:schemeClr>
                </a:solidFill>
                <a:latin typeface="Cambria" panose="02040503050406030204" pitchFamily="18" charset="0"/>
              </a:rPr>
              <a:t>Căutare;</a:t>
            </a:r>
          </a:p>
          <a:p>
            <a:pPr marL="342900" indent="-342900"/>
            <a:r>
              <a:rPr lang="ro-RO" b="1" dirty="0">
                <a:latin typeface="Cambria" panose="02040503050406030204" pitchFamily="18" charset="0"/>
              </a:rPr>
              <a:t>Pentru fiecare clasă în parte se va selecta </a:t>
            </a:r>
            <a:r>
              <a:rPr lang="ro-RO" b="1" dirty="0">
                <a:solidFill>
                  <a:schemeClr val="accent1">
                    <a:lumMod val="50000"/>
                  </a:schemeClr>
                </a:solidFill>
                <a:latin typeface="Cambria" panose="02040503050406030204" pitchFamily="18" charset="0"/>
              </a:rPr>
              <a:t>creionașul</a:t>
            </a:r>
            <a:r>
              <a:rPr lang="ro-RO" b="1" dirty="0">
                <a:latin typeface="Cambria" panose="02040503050406030204" pitchFamily="18" charset="0"/>
              </a:rPr>
              <a:t> (pentru a trece în regim de editare) și se vor transfera elevii din prima coloană (clasa veche, de ex. 5) în a doua coloană (clasa nouă, de ex. 6);</a:t>
            </a:r>
          </a:p>
          <a:p>
            <a:pPr marL="342900" indent="-342900"/>
            <a:r>
              <a:rPr lang="ro-RO" b="1" dirty="0">
                <a:latin typeface="Cambria" panose="02040503050406030204" pitchFamily="18" charset="0"/>
              </a:rPr>
              <a:t>Se va accesa butonul </a:t>
            </a:r>
            <a:r>
              <a:rPr lang="ro-RO" b="1" dirty="0">
                <a:solidFill>
                  <a:schemeClr val="accent1">
                    <a:lumMod val="50000"/>
                  </a:schemeClr>
                </a:solidFill>
                <a:latin typeface="Cambria" panose="02040503050406030204" pitchFamily="18" charset="0"/>
              </a:rPr>
              <a:t>Promovare</a:t>
            </a:r>
            <a:r>
              <a:rPr lang="ro-RO" b="1" dirty="0">
                <a:latin typeface="Cambria" panose="02040503050406030204" pitchFamily="18" charset="0"/>
              </a:rPr>
              <a:t>.</a:t>
            </a:r>
          </a:p>
          <a:p>
            <a:pPr marL="342900" indent="-342900"/>
            <a:endParaRPr lang="ro-RO" b="1" dirty="0">
              <a:latin typeface="Cambria" panose="02040503050406030204" pitchFamily="18" charset="0"/>
            </a:endParaRPr>
          </a:p>
          <a:p>
            <a:pPr marL="914400" lvl="2" indent="0">
              <a:buNone/>
            </a:pPr>
            <a:endParaRPr lang="ro-RO" b="1" dirty="0">
              <a:solidFill>
                <a:schemeClr val="accent1"/>
              </a:solidFill>
              <a:latin typeface="Cambria" panose="02040503050406030204" pitchFamily="18" charset="0"/>
            </a:endParaRPr>
          </a:p>
        </p:txBody>
      </p:sp>
      <p:pic>
        <p:nvPicPr>
          <p:cNvPr id="3" name="Picture 2">
            <a:extLst>
              <a:ext uri="{FF2B5EF4-FFF2-40B4-BE49-F238E27FC236}">
                <a16:creationId xmlns:a16="http://schemas.microsoft.com/office/drawing/2014/main" id="{CCF4AE48-C111-41F1-AAAF-FB30AF48D3C8}"/>
              </a:ext>
            </a:extLst>
          </p:cNvPr>
          <p:cNvPicPr>
            <a:picLocks noChangeAspect="1"/>
          </p:cNvPicPr>
          <p:nvPr/>
        </p:nvPicPr>
        <p:blipFill>
          <a:blip r:embed="rId3"/>
          <a:stretch>
            <a:fillRect/>
          </a:stretch>
        </p:blipFill>
        <p:spPr>
          <a:xfrm>
            <a:off x="6498127" y="1971413"/>
            <a:ext cx="5572273" cy="3678571"/>
          </a:xfrm>
          <a:prstGeom prst="rect">
            <a:avLst/>
          </a:prstGeom>
        </p:spPr>
      </p:pic>
    </p:spTree>
    <p:extLst>
      <p:ext uri="{BB962C8B-B14F-4D97-AF65-F5344CB8AC3E}">
        <p14:creationId xmlns:p14="http://schemas.microsoft.com/office/powerpoint/2010/main" val="39258729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270" y="861045"/>
            <a:ext cx="9603275" cy="1049235"/>
          </a:xfrm>
        </p:spPr>
        <p:txBody>
          <a:bodyPr>
            <a:normAutofit/>
          </a:bodyPr>
          <a:lstStyle/>
          <a:p>
            <a:r>
              <a:rPr lang="ro-RO" b="1" dirty="0">
                <a:solidFill>
                  <a:schemeClr val="accent1"/>
                </a:solidFill>
                <a:latin typeface="Cambria" panose="02040503050406030204" pitchFamily="18" charset="0"/>
              </a:rPr>
              <a:t>Elevi. </a:t>
            </a:r>
            <a:r>
              <a:rPr lang="ro-RO" b="1" i="1" dirty="0">
                <a:solidFill>
                  <a:schemeClr val="accent1"/>
                </a:solidFill>
                <a:latin typeface="Cambria" panose="02040503050406030204" pitchFamily="18" charset="0"/>
              </a:rPr>
              <a:t>Promovarea / Transferul / Adăugarea de la zero a elevilor</a:t>
            </a:r>
            <a:r>
              <a:rPr lang="ro-RO" b="1" dirty="0">
                <a:solidFill>
                  <a:schemeClr val="accent1"/>
                </a:solidFill>
                <a:latin typeface="Cambria" panose="02040503050406030204" pitchFamily="18" charset="0"/>
              </a:rPr>
              <a:t>. </a:t>
            </a:r>
            <a:r>
              <a:rPr lang="pt-BR" b="1" dirty="0">
                <a:solidFill>
                  <a:schemeClr val="accent1"/>
                </a:solidFill>
                <a:latin typeface="Cambria" panose="02040503050406030204" pitchFamily="18" charset="0"/>
              </a:rPr>
              <a:t>Meniu</a:t>
            </a:r>
            <a:r>
              <a:rPr lang="ro-RO" b="1" dirty="0">
                <a:solidFill>
                  <a:schemeClr val="accent1"/>
                </a:solidFill>
                <a:latin typeface="Cambria" panose="02040503050406030204" pitchFamily="18" charset="0"/>
              </a:rPr>
              <a:t>rile </a:t>
            </a:r>
            <a:r>
              <a:rPr lang="ro-RO" b="1" i="1" dirty="0">
                <a:solidFill>
                  <a:schemeClr val="accent1"/>
                </a:solidFill>
                <a:latin typeface="Cambria" panose="02040503050406030204" pitchFamily="18" charset="0"/>
              </a:rPr>
              <a:t>Elevi</a:t>
            </a:r>
            <a:r>
              <a:rPr lang="ro-RO" b="1" dirty="0">
                <a:solidFill>
                  <a:schemeClr val="accent1"/>
                </a:solidFill>
                <a:latin typeface="Cambria" panose="02040503050406030204" pitchFamily="18" charset="0"/>
              </a:rPr>
              <a:t> și </a:t>
            </a:r>
            <a:r>
              <a:rPr lang="ro-RO" b="1" i="1" dirty="0">
                <a:solidFill>
                  <a:schemeClr val="accent1"/>
                </a:solidFill>
                <a:latin typeface="Cambria" panose="02040503050406030204" pitchFamily="18" charset="0"/>
              </a:rPr>
              <a:t>Clasa</a:t>
            </a:r>
            <a:r>
              <a:rPr lang="ro-RO" b="1" dirty="0">
                <a:solidFill>
                  <a:schemeClr val="accent1"/>
                </a:solidFill>
                <a:latin typeface="Cambria" panose="02040503050406030204" pitchFamily="18" charset="0"/>
              </a:rPr>
              <a:t>(3)</a:t>
            </a:r>
            <a:endParaRPr lang="en-US" b="1" dirty="0">
              <a:solidFill>
                <a:schemeClr val="accent1"/>
              </a:solidFill>
              <a:latin typeface="Cambria" panose="02040503050406030204" pitchFamily="18" charset="0"/>
            </a:endParaRPr>
          </a:p>
        </p:txBody>
      </p:sp>
      <p:sp>
        <p:nvSpPr>
          <p:cNvPr id="5" name="Content Placeholder 4">
            <a:extLst>
              <a:ext uri="{FF2B5EF4-FFF2-40B4-BE49-F238E27FC236}">
                <a16:creationId xmlns:a16="http://schemas.microsoft.com/office/drawing/2014/main" id="{2EBC3CD4-CB5F-4728-B908-43F82F7A52FB}"/>
              </a:ext>
            </a:extLst>
          </p:cNvPr>
          <p:cNvSpPr>
            <a:spLocks noGrp="1"/>
          </p:cNvSpPr>
          <p:nvPr>
            <p:ph idx="1"/>
          </p:nvPr>
        </p:nvSpPr>
        <p:spPr>
          <a:xfrm>
            <a:off x="1130272" y="1910280"/>
            <a:ext cx="5367856" cy="4347907"/>
          </a:xfrm>
        </p:spPr>
        <p:txBody>
          <a:bodyPr>
            <a:normAutofit fontScale="92500" lnSpcReduction="10000"/>
          </a:bodyPr>
          <a:lstStyle/>
          <a:p>
            <a:pPr marL="0" indent="0">
              <a:buNone/>
            </a:pPr>
            <a:r>
              <a:rPr lang="ro-RO" sz="1400" b="1" dirty="0">
                <a:latin typeface="Cambria" panose="02040503050406030204" pitchFamily="18" charset="0"/>
              </a:rPr>
              <a:t>Pentru transferul elevilor absolvenți (cl. 4 și 9) din alte instituții în instituția administrată se vor parcurge pașii:</a:t>
            </a:r>
          </a:p>
          <a:p>
            <a:pPr marL="342900" indent="-342900"/>
            <a:r>
              <a:rPr lang="ro-RO" sz="1400" b="1" dirty="0">
                <a:latin typeface="Cambria" panose="02040503050406030204" pitchFamily="18" charset="0"/>
              </a:rPr>
              <a:t>Din meniul </a:t>
            </a:r>
            <a:r>
              <a:rPr lang="ro-RO" sz="1400" b="1" dirty="0">
                <a:solidFill>
                  <a:schemeClr val="accent1">
                    <a:lumMod val="50000"/>
                  </a:schemeClr>
                </a:solidFill>
                <a:latin typeface="Cambria" panose="02040503050406030204" pitchFamily="18" charset="0"/>
              </a:rPr>
              <a:t>Elevi</a:t>
            </a:r>
            <a:r>
              <a:rPr lang="ro-RO" sz="1400" b="1" dirty="0">
                <a:latin typeface="Cambria" panose="02040503050406030204" pitchFamily="18" charset="0"/>
              </a:rPr>
              <a:t> se va accesa comanda </a:t>
            </a:r>
            <a:r>
              <a:rPr lang="ro-RO" sz="1400" b="1" dirty="0">
                <a:solidFill>
                  <a:schemeClr val="accent1">
                    <a:lumMod val="50000"/>
                  </a:schemeClr>
                </a:solidFill>
                <a:latin typeface="Cambria" panose="02040503050406030204" pitchFamily="18" charset="0"/>
              </a:rPr>
              <a:t>Transfer din clasă absolventă;</a:t>
            </a:r>
          </a:p>
          <a:p>
            <a:pPr marL="342900" indent="-342900"/>
            <a:r>
              <a:rPr lang="ro-RO" sz="1400" b="1" dirty="0">
                <a:latin typeface="Cambria" panose="02040503050406030204" pitchFamily="18" charset="0"/>
              </a:rPr>
              <a:t>La parametrii de intrare se va selecta anul de studii când elevul a avut statut de absolvent (de ex. 2018/2019), raion, localitate și instituția absolvită, apoi se va accesa butonul </a:t>
            </a:r>
            <a:r>
              <a:rPr lang="ro-RO" sz="1400" b="1" dirty="0">
                <a:solidFill>
                  <a:schemeClr val="accent1">
                    <a:lumMod val="50000"/>
                  </a:schemeClr>
                </a:solidFill>
                <a:latin typeface="Cambria" panose="02040503050406030204" pitchFamily="18" charset="0"/>
              </a:rPr>
              <a:t>Căutare;</a:t>
            </a:r>
          </a:p>
          <a:p>
            <a:pPr marL="342900" indent="-342900"/>
            <a:r>
              <a:rPr lang="ro-RO" sz="1400" b="1" dirty="0">
                <a:latin typeface="Cambria" panose="02040503050406030204" pitchFamily="18" charset="0"/>
              </a:rPr>
              <a:t>Mai jos de parametri de intrare se vor afișa toți elevii din instituția selectată ce au fost exmatriculați, în anul selectat, cu motivul „A absolvit clasa de cel mai înalt nivel din școala dată” ;</a:t>
            </a:r>
          </a:p>
          <a:p>
            <a:pPr marL="342900" indent="-342900"/>
            <a:r>
              <a:rPr lang="ro-RO" sz="1400" b="1" dirty="0">
                <a:latin typeface="Cambria" panose="02040503050406030204" pitchFamily="18" charset="0"/>
              </a:rPr>
              <a:t>Se va accesa creionașul din partea stângă a elevului ce trebuie transferat,  în formularul afișat se va introduce data de naștere a elevului și se va accesa butonul </a:t>
            </a:r>
            <a:r>
              <a:rPr lang="ro-RO" sz="1400" b="1" dirty="0">
                <a:solidFill>
                  <a:schemeClr val="accent1">
                    <a:lumMod val="50000"/>
                  </a:schemeClr>
                </a:solidFill>
                <a:latin typeface="Cambria" panose="02040503050406030204" pitchFamily="18" charset="0"/>
              </a:rPr>
              <a:t>Transfer;</a:t>
            </a:r>
            <a:endParaRPr lang="ro-RO" sz="1400" b="1" dirty="0">
              <a:latin typeface="Cambria" panose="02040503050406030204" pitchFamily="18" charset="0"/>
            </a:endParaRPr>
          </a:p>
          <a:p>
            <a:pPr marL="342900" indent="-342900"/>
            <a:r>
              <a:rPr lang="ro-RO" sz="1400" b="1" dirty="0">
                <a:latin typeface="Cambria" panose="02040503050406030204" pitchFamily="18" charset="0"/>
              </a:rPr>
              <a:t>În fișa elevului afișată după accesarea butonului Transfer se va selecta clasa în care elevul va fi înregistrat, apoi se va accesa butonul </a:t>
            </a:r>
            <a:r>
              <a:rPr lang="ro-RO" sz="1400" b="1" dirty="0">
                <a:solidFill>
                  <a:schemeClr val="accent1">
                    <a:lumMod val="50000"/>
                  </a:schemeClr>
                </a:solidFill>
                <a:latin typeface="Cambria" panose="02040503050406030204" pitchFamily="18" charset="0"/>
              </a:rPr>
              <a:t>Actualizare</a:t>
            </a:r>
            <a:r>
              <a:rPr lang="ro-RO" sz="1400" b="1" dirty="0">
                <a:latin typeface="Cambria" panose="02040503050406030204" pitchFamily="18" charset="0"/>
              </a:rPr>
              <a:t>.</a:t>
            </a:r>
          </a:p>
        </p:txBody>
      </p:sp>
      <p:pic>
        <p:nvPicPr>
          <p:cNvPr id="4" name="Picture 3">
            <a:extLst>
              <a:ext uri="{FF2B5EF4-FFF2-40B4-BE49-F238E27FC236}">
                <a16:creationId xmlns:a16="http://schemas.microsoft.com/office/drawing/2014/main" id="{F6747ADC-8BE9-40B5-A2AE-6D47FE1748BD}"/>
              </a:ext>
            </a:extLst>
          </p:cNvPr>
          <p:cNvPicPr>
            <a:picLocks noChangeAspect="1"/>
          </p:cNvPicPr>
          <p:nvPr/>
        </p:nvPicPr>
        <p:blipFill>
          <a:blip r:embed="rId3"/>
          <a:stretch>
            <a:fillRect/>
          </a:stretch>
        </p:blipFill>
        <p:spPr>
          <a:xfrm>
            <a:off x="6498128" y="2102004"/>
            <a:ext cx="5693872" cy="3208701"/>
          </a:xfrm>
          <a:prstGeom prst="rect">
            <a:avLst/>
          </a:prstGeom>
        </p:spPr>
      </p:pic>
    </p:spTree>
    <p:extLst>
      <p:ext uri="{BB962C8B-B14F-4D97-AF65-F5344CB8AC3E}">
        <p14:creationId xmlns:p14="http://schemas.microsoft.com/office/powerpoint/2010/main" val="23621113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270" y="861045"/>
            <a:ext cx="9603275" cy="1049235"/>
          </a:xfrm>
        </p:spPr>
        <p:txBody>
          <a:bodyPr>
            <a:normAutofit/>
          </a:bodyPr>
          <a:lstStyle/>
          <a:p>
            <a:r>
              <a:rPr lang="ro-RO" b="1" dirty="0">
                <a:solidFill>
                  <a:schemeClr val="accent1"/>
                </a:solidFill>
                <a:latin typeface="Cambria" panose="02040503050406030204" pitchFamily="18" charset="0"/>
              </a:rPr>
              <a:t>Elevi. </a:t>
            </a:r>
            <a:r>
              <a:rPr lang="ro-RO" b="1" i="1" dirty="0">
                <a:solidFill>
                  <a:schemeClr val="accent1"/>
                </a:solidFill>
                <a:latin typeface="Cambria" panose="02040503050406030204" pitchFamily="18" charset="0"/>
              </a:rPr>
              <a:t>Promovarea / Transferul / Adăugarea de la zero a elevilor</a:t>
            </a:r>
            <a:r>
              <a:rPr lang="ro-RO" b="1" dirty="0">
                <a:solidFill>
                  <a:schemeClr val="accent1"/>
                </a:solidFill>
                <a:latin typeface="Cambria" panose="02040503050406030204" pitchFamily="18" charset="0"/>
              </a:rPr>
              <a:t>. </a:t>
            </a:r>
            <a:r>
              <a:rPr lang="pt-BR" b="1" dirty="0">
                <a:solidFill>
                  <a:schemeClr val="accent1"/>
                </a:solidFill>
                <a:latin typeface="Cambria" panose="02040503050406030204" pitchFamily="18" charset="0"/>
              </a:rPr>
              <a:t>Meniu</a:t>
            </a:r>
            <a:r>
              <a:rPr lang="ro-RO" b="1" dirty="0">
                <a:solidFill>
                  <a:schemeClr val="accent1"/>
                </a:solidFill>
                <a:latin typeface="Cambria" panose="02040503050406030204" pitchFamily="18" charset="0"/>
              </a:rPr>
              <a:t>rile </a:t>
            </a:r>
            <a:r>
              <a:rPr lang="ro-RO" b="1" i="1" dirty="0">
                <a:solidFill>
                  <a:schemeClr val="accent1"/>
                </a:solidFill>
                <a:latin typeface="Cambria" panose="02040503050406030204" pitchFamily="18" charset="0"/>
              </a:rPr>
              <a:t>Elevi</a:t>
            </a:r>
            <a:r>
              <a:rPr lang="ro-RO" b="1" dirty="0">
                <a:solidFill>
                  <a:schemeClr val="accent1"/>
                </a:solidFill>
                <a:latin typeface="Cambria" panose="02040503050406030204" pitchFamily="18" charset="0"/>
              </a:rPr>
              <a:t> și </a:t>
            </a:r>
            <a:r>
              <a:rPr lang="ro-RO" b="1" i="1" dirty="0">
                <a:solidFill>
                  <a:schemeClr val="accent1"/>
                </a:solidFill>
                <a:latin typeface="Cambria" panose="02040503050406030204" pitchFamily="18" charset="0"/>
              </a:rPr>
              <a:t>Clasa </a:t>
            </a:r>
            <a:r>
              <a:rPr lang="ro-RO" b="1" dirty="0">
                <a:solidFill>
                  <a:schemeClr val="accent1"/>
                </a:solidFill>
                <a:latin typeface="Cambria" panose="02040503050406030204" pitchFamily="18" charset="0"/>
              </a:rPr>
              <a:t>(4)</a:t>
            </a:r>
            <a:endParaRPr lang="en-US" b="1" dirty="0">
              <a:solidFill>
                <a:schemeClr val="accent1"/>
              </a:solidFill>
              <a:latin typeface="Cambria" panose="02040503050406030204" pitchFamily="18" charset="0"/>
            </a:endParaRPr>
          </a:p>
        </p:txBody>
      </p:sp>
      <p:sp>
        <p:nvSpPr>
          <p:cNvPr id="5" name="Content Placeholder 4">
            <a:extLst>
              <a:ext uri="{FF2B5EF4-FFF2-40B4-BE49-F238E27FC236}">
                <a16:creationId xmlns:a16="http://schemas.microsoft.com/office/drawing/2014/main" id="{2EBC3CD4-CB5F-4728-B908-43F82F7A52FB}"/>
              </a:ext>
            </a:extLst>
          </p:cNvPr>
          <p:cNvSpPr>
            <a:spLocks noGrp="1"/>
          </p:cNvSpPr>
          <p:nvPr>
            <p:ph idx="1"/>
          </p:nvPr>
        </p:nvSpPr>
        <p:spPr>
          <a:xfrm>
            <a:off x="1130272" y="1910280"/>
            <a:ext cx="5367856" cy="4347907"/>
          </a:xfrm>
        </p:spPr>
        <p:txBody>
          <a:bodyPr>
            <a:normAutofit fontScale="92500" lnSpcReduction="20000"/>
          </a:bodyPr>
          <a:lstStyle/>
          <a:p>
            <a:pPr marL="0" indent="0">
              <a:buNone/>
            </a:pPr>
            <a:r>
              <a:rPr lang="ro-RO" sz="1400" b="1" dirty="0">
                <a:latin typeface="Cambria" panose="02040503050406030204" pitchFamily="18" charset="0"/>
              </a:rPr>
              <a:t>Pentru transferul elevilor din instituțiile reorganizate în instituția administrată se vor parcurge pașii:</a:t>
            </a:r>
          </a:p>
          <a:p>
            <a:pPr marL="342900" indent="-342900"/>
            <a:r>
              <a:rPr lang="ro-RO" sz="1400" b="1" dirty="0">
                <a:latin typeface="Cambria" panose="02040503050406030204" pitchFamily="18" charset="0"/>
              </a:rPr>
              <a:t>Din meniul </a:t>
            </a:r>
            <a:r>
              <a:rPr lang="ro-RO" sz="1400" b="1" dirty="0">
                <a:solidFill>
                  <a:schemeClr val="accent1">
                    <a:lumMod val="50000"/>
                  </a:schemeClr>
                </a:solidFill>
                <a:latin typeface="Cambria" panose="02040503050406030204" pitchFamily="18" charset="0"/>
              </a:rPr>
              <a:t>Elevi</a:t>
            </a:r>
            <a:r>
              <a:rPr lang="ro-RO" sz="1400" b="1" dirty="0">
                <a:latin typeface="Cambria" panose="02040503050406030204" pitchFamily="18" charset="0"/>
              </a:rPr>
              <a:t> se va accesa comanda </a:t>
            </a:r>
            <a:r>
              <a:rPr lang="ro-RO" sz="1400" b="1" dirty="0">
                <a:solidFill>
                  <a:schemeClr val="accent1">
                    <a:lumMod val="50000"/>
                  </a:schemeClr>
                </a:solidFill>
                <a:latin typeface="Cambria" panose="02040503050406030204" pitchFamily="18" charset="0"/>
              </a:rPr>
              <a:t>Transfer din instituții reorganizate;</a:t>
            </a:r>
          </a:p>
          <a:p>
            <a:pPr marL="342900" indent="-342900"/>
            <a:r>
              <a:rPr lang="ro-RO" sz="1400" b="1" dirty="0">
                <a:latin typeface="Cambria" panose="02040503050406030204" pitchFamily="18" charset="0"/>
              </a:rPr>
              <a:t>La parametrii de intrare se va selecta anul de studii când elevul a avut statut de exmatriculat (de ex. 2018/2019), raion, localitate și instituția închisă, apoi se va accesa butonul </a:t>
            </a:r>
            <a:r>
              <a:rPr lang="ro-RO" sz="1400" b="1" dirty="0">
                <a:solidFill>
                  <a:schemeClr val="accent1">
                    <a:lumMod val="50000"/>
                  </a:schemeClr>
                </a:solidFill>
                <a:latin typeface="Cambria" panose="02040503050406030204" pitchFamily="18" charset="0"/>
              </a:rPr>
              <a:t>Căutare;</a:t>
            </a:r>
          </a:p>
          <a:p>
            <a:pPr marL="342900" indent="-342900"/>
            <a:r>
              <a:rPr lang="ro-RO" sz="1400" b="1" dirty="0">
                <a:latin typeface="Cambria" panose="02040503050406030204" pitchFamily="18" charset="0"/>
              </a:rPr>
              <a:t>Mai jos de parametri de intrare se vor afișa toți elevii din instituția selectată ce au fost exmatriculați, în anul selectat, cu motivul „Reorganizarea instituției” ;</a:t>
            </a:r>
          </a:p>
          <a:p>
            <a:pPr marL="342900" indent="-342900"/>
            <a:r>
              <a:rPr lang="ro-RO" sz="1400" b="1" dirty="0">
                <a:latin typeface="Cambria" panose="02040503050406030204" pitchFamily="18" charset="0"/>
              </a:rPr>
              <a:t>Se va accesa creionașul din partea stângă a elevului ce trebuie transferat,  în formularul afișat se va introduce data de naștere a elevului și se va accesa butonul </a:t>
            </a:r>
            <a:r>
              <a:rPr lang="ro-RO" sz="1400" b="1" dirty="0">
                <a:solidFill>
                  <a:schemeClr val="accent1">
                    <a:lumMod val="50000"/>
                  </a:schemeClr>
                </a:solidFill>
                <a:latin typeface="Cambria" panose="02040503050406030204" pitchFamily="18" charset="0"/>
              </a:rPr>
              <a:t>Transfer</a:t>
            </a:r>
            <a:r>
              <a:rPr lang="ro-RO" sz="1400" b="1" dirty="0">
                <a:latin typeface="Cambria" panose="02040503050406030204" pitchFamily="18" charset="0"/>
              </a:rPr>
              <a:t>;</a:t>
            </a:r>
          </a:p>
          <a:p>
            <a:pPr marL="342900" indent="-342900"/>
            <a:r>
              <a:rPr lang="ro-RO" sz="1400" b="1" dirty="0">
                <a:latin typeface="Cambria" panose="02040503050406030204" pitchFamily="18" charset="0"/>
              </a:rPr>
              <a:t>În fișa elevului afișată după accesarea butonului Transfer se va selecta clasa în care elevul va fi înregistrat, apoi se va accesa butonul </a:t>
            </a:r>
            <a:r>
              <a:rPr lang="ro-RO" sz="1400" b="1" dirty="0">
                <a:solidFill>
                  <a:schemeClr val="accent1">
                    <a:lumMod val="50000"/>
                  </a:schemeClr>
                </a:solidFill>
                <a:latin typeface="Cambria" panose="02040503050406030204" pitchFamily="18" charset="0"/>
              </a:rPr>
              <a:t>Actualizare</a:t>
            </a:r>
            <a:r>
              <a:rPr lang="ro-RO" sz="1400" b="1" dirty="0">
                <a:latin typeface="Cambria" panose="02040503050406030204" pitchFamily="18" charset="0"/>
              </a:rPr>
              <a:t>.</a:t>
            </a:r>
          </a:p>
        </p:txBody>
      </p:sp>
      <p:pic>
        <p:nvPicPr>
          <p:cNvPr id="3" name="Picture 2">
            <a:extLst>
              <a:ext uri="{FF2B5EF4-FFF2-40B4-BE49-F238E27FC236}">
                <a16:creationId xmlns:a16="http://schemas.microsoft.com/office/drawing/2014/main" id="{9E1D7972-E018-4989-A74A-38510E3357D5}"/>
              </a:ext>
            </a:extLst>
          </p:cNvPr>
          <p:cNvPicPr>
            <a:picLocks noChangeAspect="1"/>
          </p:cNvPicPr>
          <p:nvPr/>
        </p:nvPicPr>
        <p:blipFill>
          <a:blip r:embed="rId3"/>
          <a:stretch>
            <a:fillRect/>
          </a:stretch>
        </p:blipFill>
        <p:spPr>
          <a:xfrm>
            <a:off x="6498128" y="2055301"/>
            <a:ext cx="5660934" cy="3372376"/>
          </a:xfrm>
          <a:prstGeom prst="rect">
            <a:avLst/>
          </a:prstGeom>
        </p:spPr>
      </p:pic>
    </p:spTree>
    <p:extLst>
      <p:ext uri="{BB962C8B-B14F-4D97-AF65-F5344CB8AC3E}">
        <p14:creationId xmlns:p14="http://schemas.microsoft.com/office/powerpoint/2010/main" val="23661802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270" y="861045"/>
            <a:ext cx="9603275" cy="1049235"/>
          </a:xfrm>
        </p:spPr>
        <p:txBody>
          <a:bodyPr>
            <a:normAutofit/>
          </a:bodyPr>
          <a:lstStyle/>
          <a:p>
            <a:r>
              <a:rPr lang="ro-RO" b="1" dirty="0">
                <a:solidFill>
                  <a:schemeClr val="accent1"/>
                </a:solidFill>
                <a:latin typeface="Cambria" panose="02040503050406030204" pitchFamily="18" charset="0"/>
              </a:rPr>
              <a:t>Elevi. </a:t>
            </a:r>
            <a:r>
              <a:rPr lang="ro-RO" b="1" i="1" dirty="0">
                <a:solidFill>
                  <a:schemeClr val="accent1"/>
                </a:solidFill>
                <a:latin typeface="Cambria" panose="02040503050406030204" pitchFamily="18" charset="0"/>
              </a:rPr>
              <a:t>Promovarea / Transferul / Adăugarea de la zero a elevilor</a:t>
            </a:r>
            <a:r>
              <a:rPr lang="ro-RO" b="1" dirty="0">
                <a:solidFill>
                  <a:schemeClr val="accent1"/>
                </a:solidFill>
                <a:latin typeface="Cambria" panose="02040503050406030204" pitchFamily="18" charset="0"/>
              </a:rPr>
              <a:t>. </a:t>
            </a:r>
            <a:r>
              <a:rPr lang="pt-BR" b="1" dirty="0">
                <a:solidFill>
                  <a:schemeClr val="accent1"/>
                </a:solidFill>
                <a:latin typeface="Cambria" panose="02040503050406030204" pitchFamily="18" charset="0"/>
              </a:rPr>
              <a:t>Meniu</a:t>
            </a:r>
            <a:r>
              <a:rPr lang="ro-RO" b="1" dirty="0">
                <a:solidFill>
                  <a:schemeClr val="accent1"/>
                </a:solidFill>
                <a:latin typeface="Cambria" panose="02040503050406030204" pitchFamily="18" charset="0"/>
              </a:rPr>
              <a:t>rile </a:t>
            </a:r>
            <a:r>
              <a:rPr lang="ro-RO" b="1" i="1" dirty="0">
                <a:solidFill>
                  <a:schemeClr val="accent1"/>
                </a:solidFill>
                <a:latin typeface="Cambria" panose="02040503050406030204" pitchFamily="18" charset="0"/>
              </a:rPr>
              <a:t>Elevi</a:t>
            </a:r>
            <a:r>
              <a:rPr lang="ro-RO" b="1" dirty="0">
                <a:solidFill>
                  <a:schemeClr val="accent1"/>
                </a:solidFill>
                <a:latin typeface="Cambria" panose="02040503050406030204" pitchFamily="18" charset="0"/>
              </a:rPr>
              <a:t> și </a:t>
            </a:r>
            <a:r>
              <a:rPr lang="ro-RO" b="1" i="1" dirty="0">
                <a:solidFill>
                  <a:schemeClr val="accent1"/>
                </a:solidFill>
                <a:latin typeface="Cambria" panose="02040503050406030204" pitchFamily="18" charset="0"/>
              </a:rPr>
              <a:t>Clasa </a:t>
            </a:r>
            <a:r>
              <a:rPr lang="ro-RO" b="1" dirty="0">
                <a:solidFill>
                  <a:schemeClr val="accent1"/>
                </a:solidFill>
                <a:latin typeface="Cambria" panose="02040503050406030204" pitchFamily="18" charset="0"/>
              </a:rPr>
              <a:t>(5)</a:t>
            </a:r>
            <a:endParaRPr lang="en-US" b="1" dirty="0">
              <a:solidFill>
                <a:schemeClr val="accent1"/>
              </a:solidFill>
              <a:latin typeface="Cambria" panose="02040503050406030204" pitchFamily="18" charset="0"/>
            </a:endParaRPr>
          </a:p>
        </p:txBody>
      </p:sp>
      <p:sp>
        <p:nvSpPr>
          <p:cNvPr id="5" name="Content Placeholder 4">
            <a:extLst>
              <a:ext uri="{FF2B5EF4-FFF2-40B4-BE49-F238E27FC236}">
                <a16:creationId xmlns:a16="http://schemas.microsoft.com/office/drawing/2014/main" id="{2EBC3CD4-CB5F-4728-B908-43F82F7A52FB}"/>
              </a:ext>
            </a:extLst>
          </p:cNvPr>
          <p:cNvSpPr>
            <a:spLocks noGrp="1"/>
          </p:cNvSpPr>
          <p:nvPr>
            <p:ph idx="1"/>
          </p:nvPr>
        </p:nvSpPr>
        <p:spPr>
          <a:xfrm>
            <a:off x="1130272" y="1910280"/>
            <a:ext cx="5367856" cy="4347907"/>
          </a:xfrm>
        </p:spPr>
        <p:txBody>
          <a:bodyPr>
            <a:normAutofit fontScale="92500"/>
          </a:bodyPr>
          <a:lstStyle/>
          <a:p>
            <a:pPr marL="0" indent="0">
              <a:buNone/>
            </a:pPr>
            <a:r>
              <a:rPr lang="ro-RO" sz="1400" b="1" dirty="0">
                <a:latin typeface="Cambria" panose="02040503050406030204" pitchFamily="18" charset="0"/>
              </a:rPr>
              <a:t>Pentru transferul elevilor exmatriculați din alte instituții în instituția administrată se vor parcurge pașii:</a:t>
            </a:r>
          </a:p>
          <a:p>
            <a:pPr marL="342900" indent="-342900"/>
            <a:r>
              <a:rPr lang="ro-RO" sz="1400" b="1" dirty="0">
                <a:latin typeface="Cambria" panose="02040503050406030204" pitchFamily="18" charset="0"/>
              </a:rPr>
              <a:t>Din meniul </a:t>
            </a:r>
            <a:r>
              <a:rPr lang="ro-RO" sz="1400" b="1" dirty="0">
                <a:solidFill>
                  <a:schemeClr val="accent1">
                    <a:lumMod val="50000"/>
                  </a:schemeClr>
                </a:solidFill>
                <a:latin typeface="Cambria" panose="02040503050406030204" pitchFamily="18" charset="0"/>
              </a:rPr>
              <a:t>Elevi</a:t>
            </a:r>
            <a:r>
              <a:rPr lang="ro-RO" sz="1400" b="1" dirty="0">
                <a:latin typeface="Cambria" panose="02040503050406030204" pitchFamily="18" charset="0"/>
              </a:rPr>
              <a:t> se va accesa comanda </a:t>
            </a:r>
            <a:r>
              <a:rPr lang="ro-RO" sz="1400" b="1" dirty="0">
                <a:solidFill>
                  <a:schemeClr val="accent1">
                    <a:lumMod val="50000"/>
                  </a:schemeClr>
                </a:solidFill>
                <a:latin typeface="Cambria" panose="02040503050406030204" pitchFamily="18" charset="0"/>
              </a:rPr>
              <a:t>Transfer elevi exmatriculați;</a:t>
            </a:r>
          </a:p>
          <a:p>
            <a:pPr marL="342900" indent="-342900"/>
            <a:r>
              <a:rPr lang="ro-RO" sz="1400" b="1" dirty="0">
                <a:latin typeface="Cambria" panose="02040503050406030204" pitchFamily="18" charset="0"/>
              </a:rPr>
              <a:t>La parametrii de intrare se va selecta anul de studii când elevul a avut statut de exmatriculat (de ex. 2018/2019), raion, localitate și instituția, apoi se va accesa butonul </a:t>
            </a:r>
            <a:r>
              <a:rPr lang="ro-RO" sz="1400" b="1" dirty="0">
                <a:solidFill>
                  <a:schemeClr val="accent1">
                    <a:lumMod val="50000"/>
                  </a:schemeClr>
                </a:solidFill>
                <a:latin typeface="Cambria" panose="02040503050406030204" pitchFamily="18" charset="0"/>
              </a:rPr>
              <a:t>Căutare;</a:t>
            </a:r>
          </a:p>
          <a:p>
            <a:pPr marL="342900" indent="-342900"/>
            <a:r>
              <a:rPr lang="ro-RO" sz="1400" b="1" dirty="0">
                <a:latin typeface="Cambria" panose="02040503050406030204" pitchFamily="18" charset="0"/>
              </a:rPr>
              <a:t>Mai jos de parametri de intrare se vor afișa toți elevii din instituția selectată ce au fost exmatriculați, în anul selectat;</a:t>
            </a:r>
          </a:p>
          <a:p>
            <a:pPr marL="342900" indent="-342900"/>
            <a:r>
              <a:rPr lang="ro-RO" sz="1400" b="1" dirty="0">
                <a:latin typeface="Cambria" panose="02040503050406030204" pitchFamily="18" charset="0"/>
              </a:rPr>
              <a:t>Se va accesa creionașul din partea stângă a elevului ce trebuie transferat,  în formularul afișat se va introduce data de naștere a elevului și se va accesa butonul </a:t>
            </a:r>
            <a:r>
              <a:rPr lang="ro-RO" sz="1400" b="1" dirty="0">
                <a:solidFill>
                  <a:schemeClr val="accent1">
                    <a:lumMod val="50000"/>
                  </a:schemeClr>
                </a:solidFill>
                <a:latin typeface="Cambria" panose="02040503050406030204" pitchFamily="18" charset="0"/>
              </a:rPr>
              <a:t>Transfer</a:t>
            </a:r>
            <a:r>
              <a:rPr lang="ro-RO" sz="1400" b="1" dirty="0">
                <a:latin typeface="Cambria" panose="02040503050406030204" pitchFamily="18" charset="0"/>
              </a:rPr>
              <a:t>;</a:t>
            </a:r>
          </a:p>
          <a:p>
            <a:pPr marL="342900" indent="-342900"/>
            <a:r>
              <a:rPr lang="ro-RO" sz="1400" b="1" dirty="0">
                <a:latin typeface="Cambria" panose="02040503050406030204" pitchFamily="18" charset="0"/>
              </a:rPr>
              <a:t>În fișa elevului afișată după accesarea butonului Transfer se va selecta clasa în care elevul va fi înregistrat, apoi se va accesa butonul </a:t>
            </a:r>
            <a:r>
              <a:rPr lang="ro-RO" sz="1400" b="1" dirty="0">
                <a:solidFill>
                  <a:schemeClr val="accent1">
                    <a:lumMod val="50000"/>
                  </a:schemeClr>
                </a:solidFill>
                <a:latin typeface="Cambria" panose="02040503050406030204" pitchFamily="18" charset="0"/>
              </a:rPr>
              <a:t>Actualizare</a:t>
            </a:r>
            <a:r>
              <a:rPr lang="ro-RO" sz="1400" b="1" dirty="0">
                <a:latin typeface="Cambria" panose="02040503050406030204" pitchFamily="18" charset="0"/>
              </a:rPr>
              <a:t>.</a:t>
            </a:r>
          </a:p>
        </p:txBody>
      </p:sp>
      <p:pic>
        <p:nvPicPr>
          <p:cNvPr id="4" name="Picture 3">
            <a:extLst>
              <a:ext uri="{FF2B5EF4-FFF2-40B4-BE49-F238E27FC236}">
                <a16:creationId xmlns:a16="http://schemas.microsoft.com/office/drawing/2014/main" id="{C30456A3-D91D-42C4-931A-82B3E3BFCB76}"/>
              </a:ext>
            </a:extLst>
          </p:cNvPr>
          <p:cNvPicPr>
            <a:picLocks noChangeAspect="1"/>
          </p:cNvPicPr>
          <p:nvPr/>
        </p:nvPicPr>
        <p:blipFill>
          <a:blip r:embed="rId3"/>
          <a:stretch>
            <a:fillRect/>
          </a:stretch>
        </p:blipFill>
        <p:spPr>
          <a:xfrm>
            <a:off x="6498128" y="1979801"/>
            <a:ext cx="5497316" cy="3259123"/>
          </a:xfrm>
          <a:prstGeom prst="rect">
            <a:avLst/>
          </a:prstGeom>
        </p:spPr>
      </p:pic>
    </p:spTree>
    <p:extLst>
      <p:ext uri="{BB962C8B-B14F-4D97-AF65-F5344CB8AC3E}">
        <p14:creationId xmlns:p14="http://schemas.microsoft.com/office/powerpoint/2010/main" val="17462178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270" y="861045"/>
            <a:ext cx="9603275" cy="1049235"/>
          </a:xfrm>
        </p:spPr>
        <p:txBody>
          <a:bodyPr>
            <a:normAutofit/>
          </a:bodyPr>
          <a:lstStyle/>
          <a:p>
            <a:r>
              <a:rPr lang="ro-RO" b="1" dirty="0">
                <a:solidFill>
                  <a:schemeClr val="accent1"/>
                </a:solidFill>
                <a:latin typeface="Cambria" panose="02040503050406030204" pitchFamily="18" charset="0"/>
              </a:rPr>
              <a:t>Elevi. </a:t>
            </a:r>
            <a:r>
              <a:rPr lang="ro-RO" b="1" i="1" dirty="0">
                <a:solidFill>
                  <a:schemeClr val="accent1"/>
                </a:solidFill>
                <a:latin typeface="Cambria" panose="02040503050406030204" pitchFamily="18" charset="0"/>
              </a:rPr>
              <a:t>Promovarea / Transferul / Adăugarea de la zero a elevilor</a:t>
            </a:r>
            <a:r>
              <a:rPr lang="ro-RO" b="1" dirty="0">
                <a:solidFill>
                  <a:schemeClr val="accent1"/>
                </a:solidFill>
                <a:latin typeface="Cambria" panose="02040503050406030204" pitchFamily="18" charset="0"/>
              </a:rPr>
              <a:t>. </a:t>
            </a:r>
            <a:r>
              <a:rPr lang="pt-BR" b="1" dirty="0">
                <a:solidFill>
                  <a:schemeClr val="accent1"/>
                </a:solidFill>
                <a:latin typeface="Cambria" panose="02040503050406030204" pitchFamily="18" charset="0"/>
              </a:rPr>
              <a:t>Meniu</a:t>
            </a:r>
            <a:r>
              <a:rPr lang="ro-RO" b="1" dirty="0">
                <a:solidFill>
                  <a:schemeClr val="accent1"/>
                </a:solidFill>
                <a:latin typeface="Cambria" panose="02040503050406030204" pitchFamily="18" charset="0"/>
              </a:rPr>
              <a:t>rile </a:t>
            </a:r>
            <a:r>
              <a:rPr lang="ro-RO" b="1" i="1" dirty="0">
                <a:solidFill>
                  <a:schemeClr val="accent1"/>
                </a:solidFill>
                <a:latin typeface="Cambria" panose="02040503050406030204" pitchFamily="18" charset="0"/>
              </a:rPr>
              <a:t>Elevi</a:t>
            </a:r>
            <a:r>
              <a:rPr lang="ro-RO" b="1" dirty="0">
                <a:solidFill>
                  <a:schemeClr val="accent1"/>
                </a:solidFill>
                <a:latin typeface="Cambria" panose="02040503050406030204" pitchFamily="18" charset="0"/>
              </a:rPr>
              <a:t> și </a:t>
            </a:r>
            <a:r>
              <a:rPr lang="ro-RO" b="1" i="1" dirty="0">
                <a:solidFill>
                  <a:schemeClr val="accent1"/>
                </a:solidFill>
                <a:latin typeface="Cambria" panose="02040503050406030204" pitchFamily="18" charset="0"/>
              </a:rPr>
              <a:t>Clasa</a:t>
            </a:r>
            <a:r>
              <a:rPr lang="pt-BR" b="1" dirty="0">
                <a:solidFill>
                  <a:schemeClr val="accent1"/>
                </a:solidFill>
                <a:latin typeface="Cambria" panose="02040503050406030204" pitchFamily="18" charset="0"/>
              </a:rPr>
              <a:t> </a:t>
            </a:r>
            <a:r>
              <a:rPr lang="ro-RO" b="1" dirty="0">
                <a:solidFill>
                  <a:schemeClr val="accent1"/>
                </a:solidFill>
                <a:latin typeface="Cambria" panose="02040503050406030204" pitchFamily="18" charset="0"/>
              </a:rPr>
              <a:t>(6)</a:t>
            </a:r>
            <a:endParaRPr lang="en-US" b="1" dirty="0">
              <a:solidFill>
                <a:schemeClr val="accent1"/>
              </a:solidFill>
              <a:latin typeface="Cambria" panose="02040503050406030204" pitchFamily="18" charset="0"/>
            </a:endParaRPr>
          </a:p>
        </p:txBody>
      </p:sp>
      <p:sp>
        <p:nvSpPr>
          <p:cNvPr id="5" name="Content Placeholder 4">
            <a:extLst>
              <a:ext uri="{FF2B5EF4-FFF2-40B4-BE49-F238E27FC236}">
                <a16:creationId xmlns:a16="http://schemas.microsoft.com/office/drawing/2014/main" id="{2EBC3CD4-CB5F-4728-B908-43F82F7A52FB}"/>
              </a:ext>
            </a:extLst>
          </p:cNvPr>
          <p:cNvSpPr>
            <a:spLocks noGrp="1"/>
          </p:cNvSpPr>
          <p:nvPr>
            <p:ph idx="1"/>
          </p:nvPr>
        </p:nvSpPr>
        <p:spPr>
          <a:xfrm>
            <a:off x="1130272" y="1910281"/>
            <a:ext cx="5367856" cy="4086674"/>
          </a:xfrm>
        </p:spPr>
        <p:txBody>
          <a:bodyPr>
            <a:normAutofit/>
          </a:bodyPr>
          <a:lstStyle/>
          <a:p>
            <a:pPr marL="0" indent="0">
              <a:buNone/>
            </a:pPr>
            <a:r>
              <a:rPr lang="ro-RO" sz="1600" b="1" dirty="0">
                <a:latin typeface="Cambria" panose="02040503050406030204" pitchFamily="18" charset="0"/>
              </a:rPr>
              <a:t>Pentru adăugarea de la zero a elevilor în instituția administrată se vor parcurge pașii:</a:t>
            </a:r>
          </a:p>
          <a:p>
            <a:pPr marL="342900" indent="-342900"/>
            <a:r>
              <a:rPr lang="ro-RO" sz="1600" b="1" dirty="0">
                <a:latin typeface="Cambria" panose="02040503050406030204" pitchFamily="18" charset="0"/>
              </a:rPr>
              <a:t>Din meniul </a:t>
            </a:r>
            <a:r>
              <a:rPr lang="ro-RO" sz="1600" b="1" dirty="0">
                <a:solidFill>
                  <a:schemeClr val="accent1">
                    <a:lumMod val="50000"/>
                  </a:schemeClr>
                </a:solidFill>
                <a:latin typeface="Cambria" panose="02040503050406030204" pitchFamily="18" charset="0"/>
              </a:rPr>
              <a:t>Elevi </a:t>
            </a:r>
            <a:r>
              <a:rPr lang="ro-RO" sz="1600" b="1" dirty="0">
                <a:latin typeface="Cambria" panose="02040503050406030204" pitchFamily="18" charset="0"/>
              </a:rPr>
              <a:t>se va accesa </a:t>
            </a:r>
            <a:r>
              <a:rPr lang="ro-RO" sz="1600" b="1" dirty="0" err="1">
                <a:latin typeface="Cambria" panose="02040503050406030204" pitchFamily="18" charset="0"/>
              </a:rPr>
              <a:t>submeniul</a:t>
            </a:r>
            <a:r>
              <a:rPr lang="ro-RO" sz="1600" b="1" dirty="0">
                <a:solidFill>
                  <a:schemeClr val="accent1">
                    <a:lumMod val="50000"/>
                  </a:schemeClr>
                </a:solidFill>
                <a:latin typeface="Cambria" panose="02040503050406030204" pitchFamily="18" charset="0"/>
              </a:rPr>
              <a:t> Elevi;</a:t>
            </a:r>
          </a:p>
          <a:p>
            <a:pPr marL="342900" indent="-342900"/>
            <a:r>
              <a:rPr lang="ro-RO" sz="1600" b="1" dirty="0">
                <a:latin typeface="Cambria" panose="02040503050406030204" pitchFamily="18" charset="0"/>
              </a:rPr>
              <a:t>La parametrii de intrare se va selecta anul de studii, raion, localitate, instituția și </a:t>
            </a:r>
            <a:r>
              <a:rPr lang="ro-RO" sz="1600" b="1" dirty="0">
                <a:solidFill>
                  <a:schemeClr val="accent1"/>
                </a:solidFill>
                <a:latin typeface="Cambria" panose="02040503050406030204" pitchFamily="18" charset="0"/>
              </a:rPr>
              <a:t>clasa</a:t>
            </a:r>
            <a:r>
              <a:rPr lang="ro-RO" sz="1600" b="1" dirty="0">
                <a:latin typeface="Cambria" panose="02040503050406030204" pitchFamily="18" charset="0"/>
              </a:rPr>
              <a:t>, apoi se va accesa butonul </a:t>
            </a:r>
            <a:r>
              <a:rPr lang="ro-RO" sz="1600" b="1" dirty="0">
                <a:solidFill>
                  <a:schemeClr val="accent1">
                    <a:lumMod val="50000"/>
                  </a:schemeClr>
                </a:solidFill>
                <a:latin typeface="Cambria" panose="02040503050406030204" pitchFamily="18" charset="0"/>
              </a:rPr>
              <a:t>Căutare;</a:t>
            </a:r>
          </a:p>
          <a:p>
            <a:pPr marL="342900" indent="-342900"/>
            <a:r>
              <a:rPr lang="ro-RO" sz="1600" b="1" dirty="0">
                <a:latin typeface="Cambria" panose="02040503050406030204" pitchFamily="18" charset="0"/>
              </a:rPr>
              <a:t>Mai jos de parametri de intrare se vor afișa toți elevii din clasa selectată. Din partea dreapta sus a elevilor se va accesa butonul </a:t>
            </a:r>
            <a:r>
              <a:rPr lang="ro-RO" sz="1600" b="1" dirty="0">
                <a:solidFill>
                  <a:schemeClr val="accent1">
                    <a:lumMod val="50000"/>
                  </a:schemeClr>
                </a:solidFill>
                <a:latin typeface="Cambria" panose="02040503050406030204" pitchFamily="18" charset="0"/>
              </a:rPr>
              <a:t>Adăugare</a:t>
            </a:r>
            <a:r>
              <a:rPr lang="ro-RO" sz="1600" b="1" dirty="0">
                <a:latin typeface="Cambria" panose="02040503050406030204" pitchFamily="18" charset="0"/>
              </a:rPr>
              <a:t>;</a:t>
            </a:r>
          </a:p>
          <a:p>
            <a:pPr marL="342900" indent="-342900"/>
            <a:r>
              <a:rPr lang="ro-RO" sz="1600" b="1" dirty="0">
                <a:latin typeface="Cambria" panose="02040503050406030204" pitchFamily="18" charset="0"/>
              </a:rPr>
              <a:t>Se vor completa toate câmpurile din formularul afișat și se va accesa butonul</a:t>
            </a:r>
            <a:r>
              <a:rPr lang="ro-RO" sz="1600" b="1" dirty="0">
                <a:solidFill>
                  <a:schemeClr val="accent1">
                    <a:lumMod val="50000"/>
                  </a:schemeClr>
                </a:solidFill>
                <a:latin typeface="Cambria" panose="02040503050406030204" pitchFamily="18" charset="0"/>
              </a:rPr>
              <a:t> Adăugare</a:t>
            </a:r>
            <a:r>
              <a:rPr lang="ro-RO" sz="1600" b="1" dirty="0">
                <a:latin typeface="Cambria" panose="02040503050406030204" pitchFamily="18" charset="0"/>
              </a:rPr>
              <a:t>.</a:t>
            </a:r>
          </a:p>
        </p:txBody>
      </p:sp>
      <p:pic>
        <p:nvPicPr>
          <p:cNvPr id="3" name="Picture 2">
            <a:extLst>
              <a:ext uri="{FF2B5EF4-FFF2-40B4-BE49-F238E27FC236}">
                <a16:creationId xmlns:a16="http://schemas.microsoft.com/office/drawing/2014/main" id="{53EEF51E-04BA-4527-A33E-A48837F04F6F}"/>
              </a:ext>
            </a:extLst>
          </p:cNvPr>
          <p:cNvPicPr>
            <a:picLocks noChangeAspect="1"/>
          </p:cNvPicPr>
          <p:nvPr/>
        </p:nvPicPr>
        <p:blipFill>
          <a:blip r:embed="rId3"/>
          <a:stretch>
            <a:fillRect/>
          </a:stretch>
        </p:blipFill>
        <p:spPr>
          <a:xfrm>
            <a:off x="6498128" y="2290194"/>
            <a:ext cx="5537076" cy="2595781"/>
          </a:xfrm>
          <a:prstGeom prst="rect">
            <a:avLst/>
          </a:prstGeom>
        </p:spPr>
      </p:pic>
    </p:spTree>
    <p:extLst>
      <p:ext uri="{BB962C8B-B14F-4D97-AF65-F5344CB8AC3E}">
        <p14:creationId xmlns:p14="http://schemas.microsoft.com/office/powerpoint/2010/main" val="20266044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270" y="861045"/>
            <a:ext cx="9603275" cy="1049235"/>
          </a:xfrm>
        </p:spPr>
        <p:txBody>
          <a:bodyPr>
            <a:normAutofit/>
          </a:bodyPr>
          <a:lstStyle/>
          <a:p>
            <a:r>
              <a:rPr lang="pt-BR" b="1" dirty="0">
                <a:solidFill>
                  <a:schemeClr val="accent1"/>
                </a:solidFill>
                <a:latin typeface="Cambria" panose="02040503050406030204" pitchFamily="18" charset="0"/>
              </a:rPr>
              <a:t>Actualizarea datelor despre </a:t>
            </a:r>
            <a:r>
              <a:rPr lang="ro-RO" b="1" dirty="0">
                <a:solidFill>
                  <a:schemeClr val="accent1"/>
                </a:solidFill>
                <a:latin typeface="Cambria" panose="02040503050406030204" pitchFamily="18" charset="0"/>
              </a:rPr>
              <a:t>elevi. </a:t>
            </a:r>
            <a:r>
              <a:rPr lang="pt-BR" b="1" dirty="0">
                <a:solidFill>
                  <a:schemeClr val="accent1"/>
                </a:solidFill>
                <a:latin typeface="Cambria" panose="02040503050406030204" pitchFamily="18" charset="0"/>
              </a:rPr>
              <a:t>Meniu</a:t>
            </a:r>
            <a:r>
              <a:rPr lang="ro-RO" b="1" dirty="0">
                <a:solidFill>
                  <a:schemeClr val="accent1"/>
                </a:solidFill>
                <a:latin typeface="Cambria" panose="02040503050406030204" pitchFamily="18" charset="0"/>
              </a:rPr>
              <a:t>l </a:t>
            </a:r>
            <a:r>
              <a:rPr lang="ro-RO" b="1" i="1" dirty="0">
                <a:solidFill>
                  <a:schemeClr val="accent1"/>
                </a:solidFill>
                <a:latin typeface="Cambria" panose="02040503050406030204" pitchFamily="18" charset="0"/>
              </a:rPr>
              <a:t>Elevi</a:t>
            </a:r>
            <a:r>
              <a:rPr lang="ro-RO" b="1" dirty="0">
                <a:solidFill>
                  <a:schemeClr val="accent1"/>
                </a:solidFill>
                <a:latin typeface="Cambria" panose="02040503050406030204" pitchFamily="18" charset="0"/>
              </a:rPr>
              <a:t> (1)</a:t>
            </a:r>
            <a:endParaRPr lang="en-US" b="1" dirty="0">
              <a:solidFill>
                <a:schemeClr val="accent1"/>
              </a:solidFill>
              <a:latin typeface="Cambria" panose="02040503050406030204" pitchFamily="18" charset="0"/>
            </a:endParaRPr>
          </a:p>
        </p:txBody>
      </p:sp>
      <p:sp>
        <p:nvSpPr>
          <p:cNvPr id="5" name="Content Placeholder 4">
            <a:extLst>
              <a:ext uri="{FF2B5EF4-FFF2-40B4-BE49-F238E27FC236}">
                <a16:creationId xmlns:a16="http://schemas.microsoft.com/office/drawing/2014/main" id="{2EBC3CD4-CB5F-4728-B908-43F82F7A52FB}"/>
              </a:ext>
            </a:extLst>
          </p:cNvPr>
          <p:cNvSpPr>
            <a:spLocks noGrp="1"/>
          </p:cNvSpPr>
          <p:nvPr>
            <p:ph idx="1"/>
          </p:nvPr>
        </p:nvSpPr>
        <p:spPr>
          <a:xfrm>
            <a:off x="1130270" y="1533237"/>
            <a:ext cx="9907183" cy="4802908"/>
          </a:xfrm>
        </p:spPr>
        <p:txBody>
          <a:bodyPr>
            <a:normAutofit fontScale="70000" lnSpcReduction="20000"/>
          </a:bodyPr>
          <a:lstStyle/>
          <a:p>
            <a:pPr marL="0" indent="0">
              <a:buNone/>
            </a:pPr>
            <a:r>
              <a:rPr lang="ro-RO" sz="1900" b="1" dirty="0">
                <a:solidFill>
                  <a:srgbClr val="FF0000"/>
                </a:solidFill>
                <a:latin typeface="Cambria" panose="02040503050406030204" pitchFamily="18" charset="0"/>
              </a:rPr>
              <a:t>Fila Detalii (1)</a:t>
            </a:r>
            <a:endParaRPr lang="ro-RO" sz="1900" b="1" dirty="0">
              <a:latin typeface="Cambria" panose="02040503050406030204" pitchFamily="18" charset="0"/>
            </a:endParaRPr>
          </a:p>
          <a:p>
            <a:r>
              <a:rPr lang="ro-RO" sz="1900" b="1" dirty="0">
                <a:solidFill>
                  <a:schemeClr val="accent1">
                    <a:lumMod val="50000"/>
                  </a:schemeClr>
                </a:solidFill>
                <a:latin typeface="Cambria" panose="02040503050406030204" pitchFamily="18" charset="0"/>
              </a:rPr>
              <a:t>IDNP</a:t>
            </a:r>
            <a:r>
              <a:rPr lang="ro-RO" sz="1900" b="1" dirty="0">
                <a:latin typeface="Cambria" panose="02040503050406030204" pitchFamily="18" charset="0"/>
              </a:rPr>
              <a:t> </a:t>
            </a:r>
            <a:r>
              <a:rPr lang="ro-RO" sz="1900" dirty="0">
                <a:latin typeface="Cambria" panose="02040503050406030204" pitchFamily="18" charset="0"/>
              </a:rPr>
              <a:t>– acest câmp se va completa doar în cazul în care elevul are numărul de identificare a RM, format din 13 cifre, în caz contrar – se va lăsa câmpul gol;</a:t>
            </a:r>
          </a:p>
          <a:p>
            <a:r>
              <a:rPr lang="ro-RO" sz="1900" b="1" dirty="0">
                <a:solidFill>
                  <a:schemeClr val="accent1">
                    <a:lumMod val="50000"/>
                  </a:schemeClr>
                </a:solidFill>
                <a:latin typeface="Cambria" panose="02040503050406030204" pitchFamily="18" charset="0"/>
              </a:rPr>
              <a:t>Numele, Prenumele, Data nașterii, Genul </a:t>
            </a:r>
            <a:r>
              <a:rPr lang="ro-RO" sz="1900" dirty="0">
                <a:latin typeface="Cambria" panose="02040503050406030204" pitchFamily="18" charset="0"/>
              </a:rPr>
              <a:t>– se vor introduce datele conform actelor de identitate;</a:t>
            </a:r>
          </a:p>
          <a:p>
            <a:r>
              <a:rPr lang="ro-RO" sz="1900" b="1" dirty="0">
                <a:solidFill>
                  <a:schemeClr val="accent1">
                    <a:lumMod val="50000"/>
                  </a:schemeClr>
                </a:solidFill>
                <a:latin typeface="Cambria" panose="02040503050406030204" pitchFamily="18" charset="0"/>
              </a:rPr>
              <a:t>Verificare</a:t>
            </a:r>
            <a:r>
              <a:rPr lang="ro-RO" sz="1900" b="1" dirty="0">
                <a:latin typeface="Cambria" panose="02040503050406030204" pitchFamily="18" charset="0"/>
              </a:rPr>
              <a:t> </a:t>
            </a:r>
            <a:r>
              <a:rPr lang="ro-RO" sz="1900" dirty="0">
                <a:latin typeface="Cambria" panose="02040503050406030204" pitchFamily="18" charset="0"/>
              </a:rPr>
              <a:t>– dacă toate câmpurile de mai sus au fost completate, se va accesa butonul </a:t>
            </a:r>
            <a:r>
              <a:rPr lang="ro-RO" sz="1900" dirty="0">
                <a:solidFill>
                  <a:schemeClr val="tx2">
                    <a:lumMod val="50000"/>
                  </a:schemeClr>
                </a:solidFill>
                <a:latin typeface="Cambria" panose="02040503050406030204" pitchFamily="18" charset="0"/>
              </a:rPr>
              <a:t>Verificare</a:t>
            </a:r>
            <a:r>
              <a:rPr lang="ro-RO" sz="1900" dirty="0">
                <a:latin typeface="Cambria" panose="02040503050406030204" pitchFamily="18" charset="0"/>
              </a:rPr>
              <a:t> pentru a verifica corectitudinea datelor introduse cu Registrul de Stat al Populației (RSP). Sunt cazuri în care datele din RSP cu corespund cu datele din actul de identitate al copilului, în acest caz lăsăm datele NEVERIFICATE (în câmpurile respective vor fi completate datele conform actului de identitate a copilului);</a:t>
            </a:r>
          </a:p>
          <a:p>
            <a:r>
              <a:rPr lang="ro-RO" sz="1900" b="1" dirty="0">
                <a:solidFill>
                  <a:schemeClr val="accent1">
                    <a:lumMod val="50000"/>
                  </a:schemeClr>
                </a:solidFill>
                <a:latin typeface="Cambria" panose="02040503050406030204" pitchFamily="18" charset="0"/>
              </a:rPr>
              <a:t>Certificat de naștere, Act de identitate </a:t>
            </a:r>
            <a:r>
              <a:rPr lang="ro-RO" sz="1900" dirty="0">
                <a:latin typeface="Cambria" panose="02040503050406030204" pitchFamily="18" charset="0"/>
              </a:rPr>
              <a:t>– în cazul în care nu s-a introdus IDNP-</a:t>
            </a:r>
            <a:r>
              <a:rPr lang="ro-RO" sz="1900" dirty="0" err="1">
                <a:latin typeface="Cambria" panose="02040503050406030204" pitchFamily="18" charset="0"/>
              </a:rPr>
              <a:t>ul</a:t>
            </a:r>
            <a:r>
              <a:rPr lang="ro-RO" sz="1900" dirty="0">
                <a:latin typeface="Cambria" panose="02040503050406030204" pitchFamily="18" charset="0"/>
              </a:rPr>
              <a:t> copilului, obligatoriu se va completa unul din aceste două câmpuri (sau ambele);</a:t>
            </a:r>
          </a:p>
          <a:p>
            <a:r>
              <a:rPr lang="ro-RO" sz="1900" b="1" dirty="0">
                <a:solidFill>
                  <a:schemeClr val="accent1">
                    <a:lumMod val="50000"/>
                  </a:schemeClr>
                </a:solidFill>
                <a:latin typeface="Cambria" panose="02040503050406030204" pitchFamily="18" charset="0"/>
              </a:rPr>
              <a:t>Clasa</a:t>
            </a:r>
            <a:r>
              <a:rPr lang="ro-RO" sz="1900" dirty="0">
                <a:latin typeface="Cambria" panose="02040503050406030204" pitchFamily="18" charset="0"/>
              </a:rPr>
              <a:t> – în caz de necesitate se va modifica clasa în care elevul studiază (dacă elevul a fost introdus greșit în clasă sau elevul pe parcursul anului s-a transferat într-o altă clasă paralelă etc.);</a:t>
            </a:r>
          </a:p>
          <a:p>
            <a:r>
              <a:rPr lang="ro-RO" sz="1900" b="1" dirty="0">
                <a:solidFill>
                  <a:schemeClr val="accent1">
                    <a:lumMod val="50000"/>
                  </a:schemeClr>
                </a:solidFill>
                <a:latin typeface="Cambria" panose="02040503050406030204" pitchFamily="18" charset="0"/>
              </a:rPr>
              <a:t>Naționalitatea, Cetățenia </a:t>
            </a:r>
            <a:r>
              <a:rPr lang="ro-RO" sz="1900" dirty="0">
                <a:latin typeface="Cambria" panose="02040503050406030204" pitchFamily="18" charset="0"/>
              </a:rPr>
              <a:t>– se vor completa aceste câmpuri conform actelor de identitate a copilului;</a:t>
            </a:r>
          </a:p>
          <a:p>
            <a:r>
              <a:rPr lang="ro-RO" sz="1900" b="1" dirty="0">
                <a:solidFill>
                  <a:schemeClr val="accent1">
                    <a:lumMod val="50000"/>
                  </a:schemeClr>
                </a:solidFill>
                <a:latin typeface="Cambria" panose="02040503050406030204" pitchFamily="18" charset="0"/>
              </a:rPr>
              <a:t>Limba maternă </a:t>
            </a:r>
            <a:r>
              <a:rPr lang="ro-RO" sz="1900" dirty="0">
                <a:latin typeface="Cambria" panose="02040503050406030204" pitchFamily="18" charset="0"/>
              </a:rPr>
              <a:t>– se va selecta limba maternă a elevului, limba vorbită în familia copilului;</a:t>
            </a:r>
          </a:p>
          <a:p>
            <a:r>
              <a:rPr lang="ro-RO" sz="1900" b="1" dirty="0">
                <a:solidFill>
                  <a:schemeClr val="accent1">
                    <a:lumMod val="50000"/>
                  </a:schemeClr>
                </a:solidFill>
                <a:latin typeface="Cambria" panose="02040503050406030204" pitchFamily="18" charset="0"/>
              </a:rPr>
              <a:t>Limba de instruire </a:t>
            </a:r>
            <a:r>
              <a:rPr lang="ro-RO" sz="1900" dirty="0">
                <a:latin typeface="Cambria" panose="02040503050406030204" pitchFamily="18" charset="0"/>
              </a:rPr>
              <a:t>– se va selecta limba de instruire a elevului în instituția dată;</a:t>
            </a:r>
          </a:p>
          <a:p>
            <a:r>
              <a:rPr lang="it-IT" sz="1900" b="1" dirty="0">
                <a:solidFill>
                  <a:schemeClr val="accent1">
                    <a:lumMod val="50000"/>
                  </a:schemeClr>
                </a:solidFill>
                <a:latin typeface="Cambria" panose="02040503050406030204" pitchFamily="18" charset="0"/>
              </a:rPr>
              <a:t>Studiază limba maternă ca disciplină distinctă</a:t>
            </a:r>
            <a:r>
              <a:rPr lang="ro-RO" sz="1900" b="1" dirty="0">
                <a:solidFill>
                  <a:schemeClr val="accent1">
                    <a:lumMod val="50000"/>
                  </a:schemeClr>
                </a:solidFill>
                <a:latin typeface="Cambria" panose="02040503050406030204" pitchFamily="18" charset="0"/>
              </a:rPr>
              <a:t> </a:t>
            </a:r>
            <a:r>
              <a:rPr lang="ro-RO" sz="1900" dirty="0">
                <a:latin typeface="Cambria" panose="02040503050406030204" pitchFamily="18" charset="0"/>
              </a:rPr>
              <a:t>– se va bifa doar în cazul în care limba de instruire este diferită de cea maternă și limba maternă este studiată ca o disciplină aparte</a:t>
            </a:r>
            <a:endParaRPr lang="ro-RO" sz="1600" b="1" dirty="0">
              <a:latin typeface="Cambria" panose="02040503050406030204" pitchFamily="18" charset="0"/>
            </a:endParaRPr>
          </a:p>
        </p:txBody>
      </p:sp>
    </p:spTree>
    <p:extLst>
      <p:ext uri="{BB962C8B-B14F-4D97-AF65-F5344CB8AC3E}">
        <p14:creationId xmlns:p14="http://schemas.microsoft.com/office/powerpoint/2010/main" val="29279105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270" y="861045"/>
            <a:ext cx="9603275" cy="1049235"/>
          </a:xfrm>
        </p:spPr>
        <p:txBody>
          <a:bodyPr>
            <a:normAutofit/>
          </a:bodyPr>
          <a:lstStyle/>
          <a:p>
            <a:r>
              <a:rPr lang="pt-BR" b="1" dirty="0">
                <a:solidFill>
                  <a:schemeClr val="accent1"/>
                </a:solidFill>
                <a:latin typeface="Cambria" panose="02040503050406030204" pitchFamily="18" charset="0"/>
              </a:rPr>
              <a:t>Actualizarea datelor despre </a:t>
            </a:r>
            <a:r>
              <a:rPr lang="ro-RO" b="1" dirty="0">
                <a:solidFill>
                  <a:schemeClr val="accent1"/>
                </a:solidFill>
                <a:latin typeface="Cambria" panose="02040503050406030204" pitchFamily="18" charset="0"/>
              </a:rPr>
              <a:t>elevi. </a:t>
            </a:r>
            <a:r>
              <a:rPr lang="pt-BR" b="1" dirty="0">
                <a:solidFill>
                  <a:schemeClr val="accent1"/>
                </a:solidFill>
                <a:latin typeface="Cambria" panose="02040503050406030204" pitchFamily="18" charset="0"/>
              </a:rPr>
              <a:t>Meniu</a:t>
            </a:r>
            <a:r>
              <a:rPr lang="ro-RO" b="1" dirty="0">
                <a:solidFill>
                  <a:schemeClr val="accent1"/>
                </a:solidFill>
                <a:latin typeface="Cambria" panose="02040503050406030204" pitchFamily="18" charset="0"/>
              </a:rPr>
              <a:t>l </a:t>
            </a:r>
            <a:r>
              <a:rPr lang="ro-RO" b="1" i="1" dirty="0">
                <a:solidFill>
                  <a:schemeClr val="accent1"/>
                </a:solidFill>
                <a:latin typeface="Cambria" panose="02040503050406030204" pitchFamily="18" charset="0"/>
              </a:rPr>
              <a:t>Elevi</a:t>
            </a:r>
            <a:r>
              <a:rPr lang="ro-RO" b="1" dirty="0">
                <a:solidFill>
                  <a:schemeClr val="accent1"/>
                </a:solidFill>
                <a:latin typeface="Cambria" panose="02040503050406030204" pitchFamily="18" charset="0"/>
              </a:rPr>
              <a:t> (2)</a:t>
            </a:r>
            <a:endParaRPr lang="en-US" b="1" dirty="0">
              <a:solidFill>
                <a:schemeClr val="accent1"/>
              </a:solidFill>
              <a:latin typeface="Cambria" panose="02040503050406030204" pitchFamily="18" charset="0"/>
            </a:endParaRPr>
          </a:p>
        </p:txBody>
      </p:sp>
      <p:sp>
        <p:nvSpPr>
          <p:cNvPr id="5" name="Content Placeholder 4">
            <a:extLst>
              <a:ext uri="{FF2B5EF4-FFF2-40B4-BE49-F238E27FC236}">
                <a16:creationId xmlns:a16="http://schemas.microsoft.com/office/drawing/2014/main" id="{2EBC3CD4-CB5F-4728-B908-43F82F7A52FB}"/>
              </a:ext>
            </a:extLst>
          </p:cNvPr>
          <p:cNvSpPr>
            <a:spLocks noGrp="1"/>
          </p:cNvSpPr>
          <p:nvPr>
            <p:ph idx="1"/>
          </p:nvPr>
        </p:nvSpPr>
        <p:spPr>
          <a:xfrm>
            <a:off x="1130270" y="1579419"/>
            <a:ext cx="9907183" cy="4701308"/>
          </a:xfrm>
        </p:spPr>
        <p:txBody>
          <a:bodyPr>
            <a:normAutofit fontScale="32500" lnSpcReduction="20000"/>
          </a:bodyPr>
          <a:lstStyle/>
          <a:p>
            <a:pPr marL="0" indent="0">
              <a:buNone/>
            </a:pPr>
            <a:r>
              <a:rPr lang="ro-RO" sz="4900" b="1" dirty="0">
                <a:solidFill>
                  <a:srgbClr val="FF0000"/>
                </a:solidFill>
                <a:latin typeface="Cambria" panose="02040503050406030204" pitchFamily="18" charset="0"/>
              </a:rPr>
              <a:t>Fila Detalii (2)</a:t>
            </a:r>
            <a:endParaRPr lang="ro-RO" sz="4900" b="1" dirty="0">
              <a:latin typeface="Cambria" panose="02040503050406030204" pitchFamily="18" charset="0"/>
            </a:endParaRPr>
          </a:p>
          <a:p>
            <a:r>
              <a:rPr lang="ro-RO" sz="4900" b="1" dirty="0">
                <a:solidFill>
                  <a:schemeClr val="accent1">
                    <a:lumMod val="50000"/>
                  </a:schemeClr>
                </a:solidFill>
                <a:latin typeface="Cambria" panose="02040503050406030204" pitchFamily="18" charset="0"/>
              </a:rPr>
              <a:t>Repetă anul</a:t>
            </a:r>
            <a:r>
              <a:rPr lang="ro-RO" sz="4900" b="1" dirty="0">
                <a:latin typeface="Cambria" panose="02040503050406030204" pitchFamily="18" charset="0"/>
              </a:rPr>
              <a:t> </a:t>
            </a:r>
            <a:r>
              <a:rPr lang="ro-RO" sz="4900" dirty="0">
                <a:latin typeface="Cambria" panose="02040503050406030204" pitchFamily="18" charset="0"/>
              </a:rPr>
              <a:t>– se va bifa opțiunea dacă elevul repetă anul;</a:t>
            </a:r>
          </a:p>
          <a:p>
            <a:r>
              <a:rPr lang="ro-RO" sz="4900" b="1" dirty="0">
                <a:solidFill>
                  <a:schemeClr val="accent1">
                    <a:lumMod val="50000"/>
                  </a:schemeClr>
                </a:solidFill>
                <a:latin typeface="Cambria" panose="02040503050406030204" pitchFamily="18" charset="0"/>
              </a:rPr>
              <a:t>Anul înscrierii în clasa 1-a </a:t>
            </a:r>
            <a:r>
              <a:rPr lang="ro-RO" sz="4900" dirty="0">
                <a:latin typeface="Cambria" panose="02040503050406030204" pitchFamily="18" charset="0"/>
              </a:rPr>
              <a:t>– se va introduce anul în care elevul a fost înscris în clasa 1-a;</a:t>
            </a:r>
          </a:p>
          <a:p>
            <a:r>
              <a:rPr lang="ro-RO" sz="4900" b="1" dirty="0">
                <a:solidFill>
                  <a:schemeClr val="accent1">
                    <a:lumMod val="50000"/>
                  </a:schemeClr>
                </a:solidFill>
                <a:latin typeface="Cambria" panose="02040503050406030204" pitchFamily="18" charset="0"/>
              </a:rPr>
              <a:t>Data înscrierii în această școală</a:t>
            </a:r>
            <a:r>
              <a:rPr lang="ro-RO" sz="4900" b="1" dirty="0">
                <a:latin typeface="Cambria" panose="02040503050406030204" pitchFamily="18" charset="0"/>
              </a:rPr>
              <a:t> </a:t>
            </a:r>
            <a:r>
              <a:rPr lang="ro-RO" sz="4900" dirty="0">
                <a:latin typeface="Cambria" panose="02040503050406030204" pitchFamily="18" charset="0"/>
              </a:rPr>
              <a:t>– se va introduce data când elevul a fost înmatriculat în instituția dată. </a:t>
            </a:r>
            <a:r>
              <a:rPr lang="ro-RO" sz="4900" b="1" dirty="0">
                <a:solidFill>
                  <a:schemeClr val="accent1"/>
                </a:solidFill>
                <a:latin typeface="Cambria" panose="02040503050406030204" pitchFamily="18" charset="0"/>
              </a:rPr>
              <a:t>ATENȚIE</a:t>
            </a:r>
            <a:r>
              <a:rPr lang="ro-RO" sz="4900" dirty="0">
                <a:solidFill>
                  <a:schemeClr val="accent1"/>
                </a:solidFill>
                <a:latin typeface="Cambria" panose="02040503050406030204" pitchFamily="18" charset="0"/>
              </a:rPr>
              <a:t>! Pentru elevii care au fost transferați din alte instituții trebuie actualizat acest câmp!!!</a:t>
            </a:r>
          </a:p>
          <a:p>
            <a:r>
              <a:rPr lang="ro-RO" sz="4900" b="1" dirty="0">
                <a:solidFill>
                  <a:schemeClr val="accent1">
                    <a:lumMod val="50000"/>
                  </a:schemeClr>
                </a:solidFill>
                <a:latin typeface="Cambria" panose="02040503050406030204" pitchFamily="18" charset="0"/>
              </a:rPr>
              <a:t>Motivul venirii în această școală </a:t>
            </a:r>
            <a:r>
              <a:rPr lang="ro-RO" sz="4900" dirty="0">
                <a:latin typeface="Cambria" panose="02040503050406030204" pitchFamily="18" charset="0"/>
              </a:rPr>
              <a:t>– se va selecta motivul înmatriculării elevului în instituția dată. </a:t>
            </a:r>
            <a:r>
              <a:rPr lang="ro-RO" sz="4900" b="1" dirty="0">
                <a:solidFill>
                  <a:schemeClr val="accent1"/>
                </a:solidFill>
                <a:latin typeface="Cambria" panose="02040503050406030204" pitchFamily="18" charset="0"/>
              </a:rPr>
              <a:t>ATENȚIE</a:t>
            </a:r>
            <a:r>
              <a:rPr lang="ro-RO" sz="4900" dirty="0">
                <a:solidFill>
                  <a:schemeClr val="accent1"/>
                </a:solidFill>
                <a:latin typeface="Cambria" panose="02040503050406030204" pitchFamily="18" charset="0"/>
              </a:rPr>
              <a:t>! Pentru elevii care au fost transferați din alte instituții trebuie actualizat acest câmp!!!</a:t>
            </a:r>
            <a:endParaRPr lang="ro-RO" sz="4900" b="1" dirty="0">
              <a:solidFill>
                <a:schemeClr val="accent1"/>
              </a:solidFill>
              <a:latin typeface="Cambria" panose="02040503050406030204" pitchFamily="18" charset="0"/>
            </a:endParaRPr>
          </a:p>
          <a:p>
            <a:r>
              <a:rPr lang="es-ES" sz="4900" b="1" dirty="0" err="1">
                <a:solidFill>
                  <a:schemeClr val="accent1">
                    <a:lumMod val="50000"/>
                  </a:schemeClr>
                </a:solidFill>
                <a:latin typeface="Cambria" panose="02040503050406030204" pitchFamily="18" charset="0"/>
              </a:rPr>
              <a:t>Distanța</a:t>
            </a:r>
            <a:r>
              <a:rPr lang="es-ES" sz="4900" b="1" dirty="0">
                <a:solidFill>
                  <a:schemeClr val="accent1">
                    <a:lumMod val="50000"/>
                  </a:schemeClr>
                </a:solidFill>
                <a:latin typeface="Cambria" panose="02040503050406030204" pitchFamily="18" charset="0"/>
              </a:rPr>
              <a:t> de la </a:t>
            </a:r>
            <a:r>
              <a:rPr lang="es-ES" sz="4900" b="1" dirty="0" err="1">
                <a:solidFill>
                  <a:schemeClr val="accent1">
                    <a:lumMod val="50000"/>
                  </a:schemeClr>
                </a:solidFill>
                <a:latin typeface="Cambria" panose="02040503050406030204" pitchFamily="18" charset="0"/>
              </a:rPr>
              <a:t>locul</a:t>
            </a:r>
            <a:r>
              <a:rPr lang="es-ES" sz="4900" b="1" dirty="0">
                <a:solidFill>
                  <a:schemeClr val="accent1">
                    <a:lumMod val="50000"/>
                  </a:schemeClr>
                </a:solidFill>
                <a:latin typeface="Cambria" panose="02040503050406030204" pitchFamily="18" charset="0"/>
              </a:rPr>
              <a:t> de </a:t>
            </a:r>
            <a:r>
              <a:rPr lang="es-ES" sz="4900" b="1" dirty="0" err="1">
                <a:solidFill>
                  <a:schemeClr val="accent1">
                    <a:lumMod val="50000"/>
                  </a:schemeClr>
                </a:solidFill>
                <a:latin typeface="Cambria" panose="02040503050406030204" pitchFamily="18" charset="0"/>
              </a:rPr>
              <a:t>trai</a:t>
            </a:r>
            <a:r>
              <a:rPr lang="es-ES" sz="4900" b="1" dirty="0">
                <a:solidFill>
                  <a:schemeClr val="accent1">
                    <a:lumMod val="50000"/>
                  </a:schemeClr>
                </a:solidFill>
                <a:latin typeface="Cambria" panose="02040503050406030204" pitchFamily="18" charset="0"/>
              </a:rPr>
              <a:t> </a:t>
            </a:r>
            <a:r>
              <a:rPr lang="es-ES" sz="4900" b="1" dirty="0" err="1">
                <a:solidFill>
                  <a:schemeClr val="accent1">
                    <a:lumMod val="50000"/>
                  </a:schemeClr>
                </a:solidFill>
                <a:latin typeface="Cambria" panose="02040503050406030204" pitchFamily="18" charset="0"/>
              </a:rPr>
              <a:t>până</a:t>
            </a:r>
            <a:r>
              <a:rPr lang="es-ES" sz="4900" b="1" dirty="0">
                <a:solidFill>
                  <a:schemeClr val="accent1">
                    <a:lumMod val="50000"/>
                  </a:schemeClr>
                </a:solidFill>
                <a:latin typeface="Cambria" panose="02040503050406030204" pitchFamily="18" charset="0"/>
              </a:rPr>
              <a:t> la </a:t>
            </a:r>
            <a:r>
              <a:rPr lang="es-ES" sz="4900" b="1" dirty="0" err="1">
                <a:solidFill>
                  <a:schemeClr val="accent1">
                    <a:lumMod val="50000"/>
                  </a:schemeClr>
                </a:solidFill>
                <a:latin typeface="Cambria" panose="02040503050406030204" pitchFamily="18" charset="0"/>
              </a:rPr>
              <a:t>această</a:t>
            </a:r>
            <a:r>
              <a:rPr lang="es-ES" sz="4900" b="1" dirty="0">
                <a:solidFill>
                  <a:schemeClr val="accent1">
                    <a:lumMod val="50000"/>
                  </a:schemeClr>
                </a:solidFill>
                <a:latin typeface="Cambria" panose="02040503050406030204" pitchFamily="18" charset="0"/>
              </a:rPr>
              <a:t> </a:t>
            </a:r>
            <a:r>
              <a:rPr lang="es-ES" sz="4900" b="1" dirty="0" err="1">
                <a:solidFill>
                  <a:schemeClr val="accent1">
                    <a:lumMod val="50000"/>
                  </a:schemeClr>
                </a:solidFill>
                <a:latin typeface="Cambria" panose="02040503050406030204" pitchFamily="18" charset="0"/>
              </a:rPr>
              <a:t>şcoală</a:t>
            </a:r>
            <a:r>
              <a:rPr lang="es-ES" sz="4900" b="1" dirty="0">
                <a:solidFill>
                  <a:schemeClr val="accent1">
                    <a:lumMod val="50000"/>
                  </a:schemeClr>
                </a:solidFill>
                <a:latin typeface="Cambria" panose="02040503050406030204" pitchFamily="18" charset="0"/>
              </a:rPr>
              <a:t> este </a:t>
            </a:r>
            <a:r>
              <a:rPr lang="es-ES" sz="4900" b="1" dirty="0" err="1">
                <a:solidFill>
                  <a:schemeClr val="accent1">
                    <a:lumMod val="50000"/>
                  </a:schemeClr>
                </a:solidFill>
                <a:latin typeface="Cambria" panose="02040503050406030204" pitchFamily="18" charset="0"/>
              </a:rPr>
              <a:t>până</a:t>
            </a:r>
            <a:r>
              <a:rPr lang="es-ES" sz="4900" b="1" dirty="0">
                <a:solidFill>
                  <a:schemeClr val="accent1">
                    <a:lumMod val="50000"/>
                  </a:schemeClr>
                </a:solidFill>
                <a:latin typeface="Cambria" panose="02040503050406030204" pitchFamily="18" charset="0"/>
              </a:rPr>
              <a:t> la 2 km</a:t>
            </a:r>
            <a:r>
              <a:rPr lang="ro-RO" sz="4900" dirty="0">
                <a:latin typeface="Cambria" panose="02040503050406030204" pitchFamily="18" charset="0"/>
              </a:rPr>
              <a:t> – dacă distanța este mai mică de 2 km – se va bifa această opțiune; </a:t>
            </a:r>
            <a:r>
              <a:rPr lang="ro-RO" sz="4900" b="1" dirty="0">
                <a:solidFill>
                  <a:schemeClr val="accent1"/>
                </a:solidFill>
                <a:latin typeface="Cambria" panose="02040503050406030204" pitchFamily="18" charset="0"/>
              </a:rPr>
              <a:t>ATENȚIE</a:t>
            </a:r>
            <a:r>
              <a:rPr lang="ro-RO" sz="4900" dirty="0">
                <a:solidFill>
                  <a:schemeClr val="accent1"/>
                </a:solidFill>
                <a:latin typeface="Cambria" panose="02040503050406030204" pitchFamily="18" charset="0"/>
              </a:rPr>
              <a:t>! Pentru elevii care au fost transferați din alte instituții trebuie actualizat acest câmp!!!</a:t>
            </a:r>
          </a:p>
          <a:p>
            <a:r>
              <a:rPr lang="ro-RO" sz="4900" b="1" dirty="0">
                <a:solidFill>
                  <a:schemeClr val="accent1">
                    <a:lumMod val="50000"/>
                  </a:schemeClr>
                </a:solidFill>
                <a:latin typeface="Cambria" panose="02040503050406030204" pitchFamily="18" charset="0"/>
              </a:rPr>
              <a:t>Modul în care elevul vine la școală </a:t>
            </a:r>
            <a:r>
              <a:rPr lang="ro-RO" sz="4900" dirty="0">
                <a:latin typeface="Cambria" panose="02040503050406030204" pitchFamily="18" charset="0"/>
              </a:rPr>
              <a:t>– din lista derulantă se va selecta modul în care elevul se deplasează la școală;</a:t>
            </a:r>
            <a:r>
              <a:rPr lang="ro-RO" sz="4900" b="1" dirty="0">
                <a:solidFill>
                  <a:schemeClr val="accent1"/>
                </a:solidFill>
                <a:latin typeface="Cambria" panose="02040503050406030204" pitchFamily="18" charset="0"/>
              </a:rPr>
              <a:t> ATENȚIE</a:t>
            </a:r>
            <a:r>
              <a:rPr lang="ro-RO" sz="4900" dirty="0">
                <a:solidFill>
                  <a:schemeClr val="accent1"/>
                </a:solidFill>
                <a:latin typeface="Cambria" panose="02040503050406030204" pitchFamily="18" charset="0"/>
              </a:rPr>
              <a:t>! Pentru elevii care au fost transferați din alte instituții trebuie actualizat acest câmp!!!</a:t>
            </a:r>
            <a:endParaRPr lang="ro-RO" sz="4900" b="1" dirty="0">
              <a:latin typeface="Cambria" panose="02040503050406030204" pitchFamily="18" charset="0"/>
            </a:endParaRPr>
          </a:p>
          <a:p>
            <a:endParaRPr lang="ro-RO" sz="1600" b="1" dirty="0">
              <a:latin typeface="Cambria" panose="02040503050406030204" pitchFamily="18" charset="0"/>
            </a:endParaRPr>
          </a:p>
        </p:txBody>
      </p:sp>
    </p:spTree>
    <p:extLst>
      <p:ext uri="{BB962C8B-B14F-4D97-AF65-F5344CB8AC3E}">
        <p14:creationId xmlns:p14="http://schemas.microsoft.com/office/powerpoint/2010/main" val="22309228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270" y="861045"/>
            <a:ext cx="9603275" cy="1049235"/>
          </a:xfrm>
        </p:spPr>
        <p:txBody>
          <a:bodyPr>
            <a:normAutofit/>
          </a:bodyPr>
          <a:lstStyle/>
          <a:p>
            <a:r>
              <a:rPr lang="pt-BR" b="1" dirty="0">
                <a:solidFill>
                  <a:schemeClr val="accent1"/>
                </a:solidFill>
                <a:latin typeface="Cambria" panose="02040503050406030204" pitchFamily="18" charset="0"/>
              </a:rPr>
              <a:t>Actualizarea datelor despre </a:t>
            </a:r>
            <a:r>
              <a:rPr lang="ro-RO" b="1" dirty="0">
                <a:solidFill>
                  <a:schemeClr val="accent1"/>
                </a:solidFill>
                <a:latin typeface="Cambria" panose="02040503050406030204" pitchFamily="18" charset="0"/>
              </a:rPr>
              <a:t>elevi. </a:t>
            </a:r>
            <a:r>
              <a:rPr lang="pt-BR" b="1" dirty="0">
                <a:solidFill>
                  <a:schemeClr val="accent1"/>
                </a:solidFill>
                <a:latin typeface="Cambria" panose="02040503050406030204" pitchFamily="18" charset="0"/>
              </a:rPr>
              <a:t>Meniu</a:t>
            </a:r>
            <a:r>
              <a:rPr lang="ro-RO" b="1" dirty="0">
                <a:solidFill>
                  <a:schemeClr val="accent1"/>
                </a:solidFill>
                <a:latin typeface="Cambria" panose="02040503050406030204" pitchFamily="18" charset="0"/>
              </a:rPr>
              <a:t>l </a:t>
            </a:r>
            <a:r>
              <a:rPr lang="ro-RO" b="1" i="1" dirty="0">
                <a:solidFill>
                  <a:schemeClr val="accent1"/>
                </a:solidFill>
                <a:latin typeface="Cambria" panose="02040503050406030204" pitchFamily="18" charset="0"/>
              </a:rPr>
              <a:t>Elevi</a:t>
            </a:r>
            <a:r>
              <a:rPr lang="ro-RO" b="1" dirty="0">
                <a:solidFill>
                  <a:schemeClr val="accent1"/>
                </a:solidFill>
                <a:latin typeface="Cambria" panose="02040503050406030204" pitchFamily="18" charset="0"/>
              </a:rPr>
              <a:t> (3)</a:t>
            </a:r>
            <a:endParaRPr lang="en-US" b="1" dirty="0">
              <a:solidFill>
                <a:schemeClr val="accent1"/>
              </a:solidFill>
              <a:latin typeface="Cambria" panose="02040503050406030204" pitchFamily="18" charset="0"/>
            </a:endParaRPr>
          </a:p>
        </p:txBody>
      </p:sp>
      <p:sp>
        <p:nvSpPr>
          <p:cNvPr id="5" name="Content Placeholder 4">
            <a:extLst>
              <a:ext uri="{FF2B5EF4-FFF2-40B4-BE49-F238E27FC236}">
                <a16:creationId xmlns:a16="http://schemas.microsoft.com/office/drawing/2014/main" id="{2EBC3CD4-CB5F-4728-B908-43F82F7A52FB}"/>
              </a:ext>
            </a:extLst>
          </p:cNvPr>
          <p:cNvSpPr>
            <a:spLocks noGrp="1"/>
          </p:cNvSpPr>
          <p:nvPr>
            <p:ph idx="1"/>
          </p:nvPr>
        </p:nvSpPr>
        <p:spPr>
          <a:xfrm>
            <a:off x="1130270" y="1505528"/>
            <a:ext cx="9907183" cy="4701308"/>
          </a:xfrm>
        </p:spPr>
        <p:txBody>
          <a:bodyPr>
            <a:normAutofit fontScale="25000" lnSpcReduction="20000"/>
          </a:bodyPr>
          <a:lstStyle/>
          <a:p>
            <a:pPr marL="0" indent="0">
              <a:buNone/>
            </a:pPr>
            <a:r>
              <a:rPr lang="ro-RO" sz="5600" b="1" dirty="0">
                <a:solidFill>
                  <a:srgbClr val="FF0000"/>
                </a:solidFill>
                <a:latin typeface="Cambria" panose="02040503050406030204" pitchFamily="18" charset="0"/>
              </a:rPr>
              <a:t>Fila Detalii (3)</a:t>
            </a:r>
            <a:endParaRPr lang="ro-RO" sz="5600" b="1" dirty="0">
              <a:latin typeface="Cambria" panose="02040503050406030204" pitchFamily="18" charset="0"/>
            </a:endParaRPr>
          </a:p>
          <a:p>
            <a:r>
              <a:rPr lang="ro-RO" sz="5600" b="1" dirty="0">
                <a:solidFill>
                  <a:schemeClr val="accent1">
                    <a:lumMod val="50000"/>
                  </a:schemeClr>
                </a:solidFill>
                <a:latin typeface="Cambria" panose="02040503050406030204" pitchFamily="18" charset="0"/>
              </a:rPr>
              <a:t>Statutul elevului:</a:t>
            </a:r>
          </a:p>
          <a:p>
            <a:pPr lvl="1"/>
            <a:r>
              <a:rPr lang="ro-RO" sz="5600" b="1" dirty="0">
                <a:solidFill>
                  <a:schemeClr val="accent1">
                    <a:lumMod val="50000"/>
                  </a:schemeClr>
                </a:solidFill>
                <a:latin typeface="Cambria" panose="02040503050406030204" pitchFamily="18" charset="0"/>
              </a:rPr>
              <a:t>Înmatriculat. Învață </a:t>
            </a:r>
            <a:r>
              <a:rPr lang="ro-RO" sz="5600" b="1" dirty="0">
                <a:latin typeface="Cambria" panose="02040503050406030204" pitchFamily="18" charset="0"/>
              </a:rPr>
              <a:t>– </a:t>
            </a:r>
            <a:r>
              <a:rPr lang="ro-RO" sz="5600" dirty="0">
                <a:latin typeface="Cambria" panose="02040503050406030204" pitchFamily="18" charset="0"/>
              </a:rPr>
              <a:t>elevul își face studiile în instituția dată;</a:t>
            </a:r>
            <a:endParaRPr lang="ro-RO" sz="5600" b="1" dirty="0">
              <a:latin typeface="Cambria" panose="02040503050406030204" pitchFamily="18" charset="0"/>
            </a:endParaRPr>
          </a:p>
          <a:p>
            <a:pPr lvl="1"/>
            <a:r>
              <a:rPr lang="ro-RO" sz="5600" b="1" dirty="0">
                <a:solidFill>
                  <a:schemeClr val="accent1">
                    <a:lumMod val="50000"/>
                  </a:schemeClr>
                </a:solidFill>
                <a:latin typeface="Cambria" panose="02040503050406030204" pitchFamily="18" charset="0"/>
              </a:rPr>
              <a:t>Exmatriculat</a:t>
            </a:r>
            <a:r>
              <a:rPr lang="ro-RO" sz="5600" b="1" dirty="0">
                <a:latin typeface="Cambria" panose="02040503050406030204" pitchFamily="18" charset="0"/>
              </a:rPr>
              <a:t> – </a:t>
            </a:r>
            <a:r>
              <a:rPr lang="ro-RO" sz="5600" dirty="0">
                <a:latin typeface="Cambria" panose="02040503050406030204" pitchFamily="18" charset="0"/>
              </a:rPr>
              <a:t>elevul a fost exmatriculat din instituția dată din ORICE motiv;</a:t>
            </a:r>
            <a:endParaRPr lang="ro-RO" sz="5600" b="1" dirty="0">
              <a:solidFill>
                <a:schemeClr val="accent1">
                  <a:lumMod val="50000"/>
                </a:schemeClr>
              </a:solidFill>
              <a:latin typeface="Cambria" panose="02040503050406030204" pitchFamily="18" charset="0"/>
            </a:endParaRPr>
          </a:p>
          <a:p>
            <a:pPr lvl="1"/>
            <a:r>
              <a:rPr lang="ro-RO" sz="5600" b="1" dirty="0">
                <a:solidFill>
                  <a:schemeClr val="accent1">
                    <a:lumMod val="50000"/>
                  </a:schemeClr>
                </a:solidFill>
                <a:latin typeface="Cambria" panose="02040503050406030204" pitchFamily="18" charset="0"/>
              </a:rPr>
              <a:t>Înmatriculat, dar a abandonat studiile</a:t>
            </a:r>
            <a:r>
              <a:rPr lang="ro-RO" sz="5600" b="1" dirty="0">
                <a:latin typeface="Cambria" panose="02040503050406030204" pitchFamily="18" charset="0"/>
              </a:rPr>
              <a:t> – </a:t>
            </a:r>
            <a:r>
              <a:rPr lang="ro-RO" sz="5600" dirty="0">
                <a:latin typeface="Cambria" panose="02040503050406030204" pitchFamily="18" charset="0"/>
              </a:rPr>
              <a:t>elevul este înmatriculat în instituție, însă nu se prezintă la școală din anumite motive;</a:t>
            </a:r>
            <a:endParaRPr lang="ro-RO" sz="5600" b="1" dirty="0">
              <a:solidFill>
                <a:schemeClr val="accent1">
                  <a:lumMod val="50000"/>
                </a:schemeClr>
              </a:solidFill>
              <a:latin typeface="Cambria" panose="02040503050406030204" pitchFamily="18" charset="0"/>
            </a:endParaRPr>
          </a:p>
          <a:p>
            <a:pPr lvl="1"/>
            <a:r>
              <a:rPr lang="ro-RO" sz="5600" b="1" dirty="0">
                <a:solidFill>
                  <a:schemeClr val="accent1">
                    <a:lumMod val="50000"/>
                  </a:schemeClr>
                </a:solidFill>
                <a:latin typeface="Cambria" panose="02040503050406030204" pitchFamily="18" charset="0"/>
              </a:rPr>
              <a:t>Promovat </a:t>
            </a:r>
            <a:r>
              <a:rPr lang="ro-RO" sz="5600" b="1" dirty="0">
                <a:solidFill>
                  <a:srgbClr val="FF0000"/>
                </a:solidFill>
                <a:latin typeface="Cambria" panose="02040503050406030204" pitchFamily="18" charset="0"/>
              </a:rPr>
              <a:t>– acest statut nu trebuie selectat la elevi</a:t>
            </a:r>
            <a:r>
              <a:rPr lang="ro-RO" sz="5600" b="1" dirty="0">
                <a:solidFill>
                  <a:schemeClr val="accent1">
                    <a:lumMod val="50000"/>
                  </a:schemeClr>
                </a:solidFill>
                <a:latin typeface="Cambria" panose="02040503050406030204" pitchFamily="18" charset="0"/>
              </a:rPr>
              <a:t>, el automat se aplică doar în momentul în care clasa cu elevi este promovată dintr-un an în altul!!! (meniul Clasa – Promovare în următorul an)</a:t>
            </a:r>
          </a:p>
          <a:p>
            <a:r>
              <a:rPr lang="ro-RO" sz="5600" b="1" dirty="0">
                <a:solidFill>
                  <a:schemeClr val="accent1">
                    <a:lumMod val="50000"/>
                  </a:schemeClr>
                </a:solidFill>
                <a:latin typeface="Cambria" panose="02040503050406030204" pitchFamily="18" charset="0"/>
              </a:rPr>
              <a:t>Data orientativă a abandonului </a:t>
            </a:r>
            <a:r>
              <a:rPr lang="ro-RO" sz="5600" b="1" dirty="0" err="1">
                <a:solidFill>
                  <a:schemeClr val="accent1">
                    <a:lumMod val="50000"/>
                  </a:schemeClr>
                </a:solidFill>
                <a:latin typeface="Cambria" panose="02040503050406030204" pitchFamily="18" charset="0"/>
              </a:rPr>
              <a:t>şcolar</a:t>
            </a:r>
            <a:r>
              <a:rPr lang="ro-RO" sz="5600" b="1" dirty="0">
                <a:solidFill>
                  <a:schemeClr val="accent1">
                    <a:lumMod val="50000"/>
                  </a:schemeClr>
                </a:solidFill>
                <a:latin typeface="Cambria" panose="02040503050406030204" pitchFamily="18" charset="0"/>
              </a:rPr>
              <a:t> </a:t>
            </a:r>
            <a:r>
              <a:rPr lang="ro-RO" sz="5600" dirty="0">
                <a:latin typeface="Cambria" panose="02040503050406030204" pitchFamily="18" charset="0"/>
              </a:rPr>
              <a:t>– dacă la statutul elevului a fost selectat</a:t>
            </a:r>
            <a:r>
              <a:rPr lang="ro-RO" sz="5600" b="1" dirty="0">
                <a:solidFill>
                  <a:schemeClr val="accent1">
                    <a:lumMod val="50000"/>
                  </a:schemeClr>
                </a:solidFill>
                <a:latin typeface="Cambria" panose="02040503050406030204" pitchFamily="18" charset="0"/>
              </a:rPr>
              <a:t> </a:t>
            </a:r>
            <a:r>
              <a:rPr lang="ro-RO" sz="5600" b="1" i="1" dirty="0">
                <a:solidFill>
                  <a:schemeClr val="accent1">
                    <a:lumMod val="50000"/>
                  </a:schemeClr>
                </a:solidFill>
                <a:latin typeface="Cambria" panose="02040503050406030204" pitchFamily="18" charset="0"/>
              </a:rPr>
              <a:t>Înmatriculat, dar a abandonat studiile</a:t>
            </a:r>
            <a:r>
              <a:rPr lang="ro-RO" sz="5600" i="1" dirty="0">
                <a:latin typeface="Cambria" panose="02040503050406030204" pitchFamily="18" charset="0"/>
              </a:rPr>
              <a:t> </a:t>
            </a:r>
            <a:r>
              <a:rPr lang="ro-RO" sz="5600" dirty="0">
                <a:latin typeface="Cambria" panose="02040503050406030204" pitchFamily="18" charset="0"/>
              </a:rPr>
              <a:t>se va introduce data orientativă a abandonului;</a:t>
            </a:r>
          </a:p>
          <a:p>
            <a:r>
              <a:rPr lang="ro-RO" sz="5600" b="1" dirty="0">
                <a:solidFill>
                  <a:schemeClr val="accent1">
                    <a:lumMod val="50000"/>
                  </a:schemeClr>
                </a:solidFill>
                <a:latin typeface="Cambria" panose="02040503050406030204" pitchFamily="18" charset="0"/>
              </a:rPr>
              <a:t>Motivul abandonului </a:t>
            </a:r>
            <a:r>
              <a:rPr lang="ro-RO" sz="5600" b="1" dirty="0" err="1">
                <a:solidFill>
                  <a:schemeClr val="accent1">
                    <a:lumMod val="50000"/>
                  </a:schemeClr>
                </a:solidFill>
                <a:latin typeface="Cambria" panose="02040503050406030204" pitchFamily="18" charset="0"/>
              </a:rPr>
              <a:t>şcolar</a:t>
            </a:r>
            <a:r>
              <a:rPr lang="ro-RO" sz="5600" b="1" dirty="0">
                <a:solidFill>
                  <a:schemeClr val="accent1">
                    <a:lumMod val="50000"/>
                  </a:schemeClr>
                </a:solidFill>
                <a:latin typeface="Cambria" panose="02040503050406030204" pitchFamily="18" charset="0"/>
              </a:rPr>
              <a:t> </a:t>
            </a:r>
            <a:r>
              <a:rPr lang="ro-RO" sz="5600" dirty="0">
                <a:latin typeface="Cambria" panose="02040503050406030204" pitchFamily="18" charset="0"/>
              </a:rPr>
              <a:t>– dacă la statutul elevului a fost selectat</a:t>
            </a:r>
            <a:r>
              <a:rPr lang="ro-RO" sz="5600" b="1" dirty="0">
                <a:solidFill>
                  <a:schemeClr val="accent1">
                    <a:lumMod val="50000"/>
                  </a:schemeClr>
                </a:solidFill>
                <a:latin typeface="Cambria" panose="02040503050406030204" pitchFamily="18" charset="0"/>
              </a:rPr>
              <a:t> </a:t>
            </a:r>
            <a:r>
              <a:rPr lang="ro-RO" sz="5600" b="1" i="1" dirty="0">
                <a:solidFill>
                  <a:schemeClr val="accent1">
                    <a:lumMod val="50000"/>
                  </a:schemeClr>
                </a:solidFill>
                <a:latin typeface="Cambria" panose="02040503050406030204" pitchFamily="18" charset="0"/>
              </a:rPr>
              <a:t>Înmatriculat, dar a abandonat studiile</a:t>
            </a:r>
            <a:r>
              <a:rPr lang="ro-RO" sz="5600" i="1" dirty="0">
                <a:latin typeface="Cambria" panose="02040503050406030204" pitchFamily="18" charset="0"/>
              </a:rPr>
              <a:t> </a:t>
            </a:r>
            <a:r>
              <a:rPr lang="ro-RO" sz="5600" dirty="0">
                <a:latin typeface="Cambria" panose="02040503050406030204" pitchFamily="18" charset="0"/>
              </a:rPr>
              <a:t>se va introduce motivul abandonului;</a:t>
            </a:r>
            <a:endParaRPr lang="ro-RO" sz="5600" dirty="0">
              <a:solidFill>
                <a:schemeClr val="accent1"/>
              </a:solidFill>
              <a:latin typeface="Cambria" panose="02040503050406030204" pitchFamily="18" charset="0"/>
            </a:endParaRPr>
          </a:p>
          <a:p>
            <a:r>
              <a:rPr lang="ro-RO" sz="5600" b="1" dirty="0">
                <a:solidFill>
                  <a:schemeClr val="accent1">
                    <a:lumMod val="50000"/>
                  </a:schemeClr>
                </a:solidFill>
                <a:latin typeface="Cambria" panose="02040503050406030204" pitchFamily="18" charset="0"/>
              </a:rPr>
              <a:t>Data exmatriculării din această </a:t>
            </a:r>
            <a:r>
              <a:rPr lang="ro-RO" sz="5600" b="1" dirty="0" err="1">
                <a:solidFill>
                  <a:schemeClr val="accent1">
                    <a:lumMod val="50000"/>
                  </a:schemeClr>
                </a:solidFill>
                <a:latin typeface="Cambria" panose="02040503050406030204" pitchFamily="18" charset="0"/>
              </a:rPr>
              <a:t>şcoală</a:t>
            </a:r>
            <a:r>
              <a:rPr lang="ro-RO" sz="5600" b="1" dirty="0">
                <a:solidFill>
                  <a:schemeClr val="accent1">
                    <a:lumMod val="50000"/>
                  </a:schemeClr>
                </a:solidFill>
                <a:latin typeface="Cambria" panose="02040503050406030204" pitchFamily="18" charset="0"/>
              </a:rPr>
              <a:t> </a:t>
            </a:r>
            <a:r>
              <a:rPr lang="ro-RO" sz="5600" dirty="0">
                <a:latin typeface="Cambria" panose="02040503050406030204" pitchFamily="18" charset="0"/>
              </a:rPr>
              <a:t>– dacă la statutul elevului a fost selectat</a:t>
            </a:r>
            <a:r>
              <a:rPr lang="ro-RO" sz="5600" b="1" dirty="0">
                <a:solidFill>
                  <a:schemeClr val="accent1">
                    <a:lumMod val="50000"/>
                  </a:schemeClr>
                </a:solidFill>
                <a:latin typeface="Cambria" panose="02040503050406030204" pitchFamily="18" charset="0"/>
              </a:rPr>
              <a:t> </a:t>
            </a:r>
            <a:r>
              <a:rPr lang="ro-RO" sz="5600" b="1" i="1" dirty="0">
                <a:solidFill>
                  <a:schemeClr val="accent1">
                    <a:lumMod val="50000"/>
                  </a:schemeClr>
                </a:solidFill>
                <a:latin typeface="Cambria" panose="02040503050406030204" pitchFamily="18" charset="0"/>
              </a:rPr>
              <a:t>Exmatriculat </a:t>
            </a:r>
            <a:r>
              <a:rPr lang="ro-RO" sz="5600" dirty="0">
                <a:latin typeface="Cambria" panose="02040503050406030204" pitchFamily="18" charset="0"/>
              </a:rPr>
              <a:t>se va introduce data exmatriculării; </a:t>
            </a:r>
          </a:p>
          <a:p>
            <a:r>
              <a:rPr lang="es-ES" sz="5600" b="1" dirty="0" err="1">
                <a:solidFill>
                  <a:schemeClr val="accent1">
                    <a:lumMod val="50000"/>
                  </a:schemeClr>
                </a:solidFill>
                <a:latin typeface="Cambria" panose="02040503050406030204" pitchFamily="18" charset="0"/>
              </a:rPr>
              <a:t>Motivul</a:t>
            </a:r>
            <a:r>
              <a:rPr lang="es-ES" sz="5600" b="1" dirty="0">
                <a:solidFill>
                  <a:schemeClr val="accent1">
                    <a:lumMod val="50000"/>
                  </a:schemeClr>
                </a:solidFill>
                <a:latin typeface="Cambria" panose="02040503050406030204" pitchFamily="18" charset="0"/>
              </a:rPr>
              <a:t> </a:t>
            </a:r>
            <a:r>
              <a:rPr lang="es-ES" sz="5600" b="1" dirty="0" err="1">
                <a:solidFill>
                  <a:schemeClr val="accent1">
                    <a:lumMod val="50000"/>
                  </a:schemeClr>
                </a:solidFill>
                <a:latin typeface="Cambria" panose="02040503050406030204" pitchFamily="18" charset="0"/>
              </a:rPr>
              <a:t>exmatriculării</a:t>
            </a:r>
            <a:r>
              <a:rPr lang="es-ES" sz="5600" b="1" dirty="0">
                <a:solidFill>
                  <a:schemeClr val="accent1">
                    <a:lumMod val="50000"/>
                  </a:schemeClr>
                </a:solidFill>
                <a:latin typeface="Cambria" panose="02040503050406030204" pitchFamily="18" charset="0"/>
              </a:rPr>
              <a:t> din </a:t>
            </a:r>
            <a:r>
              <a:rPr lang="es-ES" sz="5600" b="1" dirty="0" err="1">
                <a:solidFill>
                  <a:schemeClr val="accent1">
                    <a:lumMod val="50000"/>
                  </a:schemeClr>
                </a:solidFill>
                <a:latin typeface="Cambria" panose="02040503050406030204" pitchFamily="18" charset="0"/>
              </a:rPr>
              <a:t>această</a:t>
            </a:r>
            <a:r>
              <a:rPr lang="es-ES" sz="5600" b="1" dirty="0">
                <a:solidFill>
                  <a:schemeClr val="accent1">
                    <a:lumMod val="50000"/>
                  </a:schemeClr>
                </a:solidFill>
                <a:latin typeface="Cambria" panose="02040503050406030204" pitchFamily="18" charset="0"/>
              </a:rPr>
              <a:t> </a:t>
            </a:r>
            <a:r>
              <a:rPr lang="es-ES" sz="5600" b="1" dirty="0" err="1">
                <a:solidFill>
                  <a:schemeClr val="accent1">
                    <a:lumMod val="50000"/>
                  </a:schemeClr>
                </a:solidFill>
                <a:latin typeface="Cambria" panose="02040503050406030204" pitchFamily="18" charset="0"/>
              </a:rPr>
              <a:t>şcoală</a:t>
            </a:r>
            <a:r>
              <a:rPr lang="ro-RO" sz="5600" dirty="0">
                <a:latin typeface="Cambria" panose="02040503050406030204" pitchFamily="18" charset="0"/>
              </a:rPr>
              <a:t> – dacă la statutul elevului a fost selectat</a:t>
            </a:r>
            <a:r>
              <a:rPr lang="ro-RO" sz="5600" b="1" dirty="0">
                <a:solidFill>
                  <a:schemeClr val="accent1">
                    <a:lumMod val="50000"/>
                  </a:schemeClr>
                </a:solidFill>
                <a:latin typeface="Cambria" panose="02040503050406030204" pitchFamily="18" charset="0"/>
              </a:rPr>
              <a:t> </a:t>
            </a:r>
            <a:r>
              <a:rPr lang="ro-RO" sz="5600" b="1" i="1" dirty="0">
                <a:solidFill>
                  <a:schemeClr val="accent1">
                    <a:lumMod val="50000"/>
                  </a:schemeClr>
                </a:solidFill>
                <a:latin typeface="Cambria" panose="02040503050406030204" pitchFamily="18" charset="0"/>
              </a:rPr>
              <a:t>Exmatriculat </a:t>
            </a:r>
            <a:r>
              <a:rPr lang="ro-RO" sz="5600" dirty="0">
                <a:latin typeface="Cambria" panose="02040503050406030204" pitchFamily="18" charset="0"/>
              </a:rPr>
              <a:t>se va introduce motivul exmatriculării; </a:t>
            </a:r>
            <a:r>
              <a:rPr lang="ro-RO" sz="5600" b="1" dirty="0">
                <a:solidFill>
                  <a:srgbClr val="FF0000"/>
                </a:solidFill>
                <a:latin typeface="Cambria" panose="02040503050406030204" pitchFamily="18" charset="0"/>
              </a:rPr>
              <a:t>ATENȚIE!!! Nu se va selecta motivul Promovat în următorul an</a:t>
            </a:r>
            <a:r>
              <a:rPr lang="ro-RO" sz="5600" dirty="0">
                <a:latin typeface="Cambria" panose="02040503050406030204" pitchFamily="18" charset="0"/>
              </a:rPr>
              <a:t>, </a:t>
            </a:r>
            <a:r>
              <a:rPr lang="ro-RO" sz="5600" b="1" dirty="0">
                <a:solidFill>
                  <a:schemeClr val="accent1">
                    <a:lumMod val="50000"/>
                  </a:schemeClr>
                </a:solidFill>
                <a:latin typeface="Cambria" panose="02040503050406030204" pitchFamily="18" charset="0"/>
              </a:rPr>
              <a:t>acest motiv automat se aplică doar în momentul în care clasa cu elevi este promovată dintr-un an în altul!!! (meniul Clasa – Promovare în următorul an)</a:t>
            </a:r>
          </a:p>
        </p:txBody>
      </p:sp>
    </p:spTree>
    <p:extLst>
      <p:ext uri="{BB962C8B-B14F-4D97-AF65-F5344CB8AC3E}">
        <p14:creationId xmlns:p14="http://schemas.microsoft.com/office/powerpoint/2010/main" val="36104693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D0013B3-7F08-4C1E-8BDE-391D89E89333}"/>
              </a:ext>
            </a:extLst>
          </p:cNvPr>
          <p:cNvSpPr>
            <a:spLocks noGrp="1"/>
          </p:cNvSpPr>
          <p:nvPr>
            <p:ph type="title"/>
          </p:nvPr>
        </p:nvSpPr>
        <p:spPr/>
        <p:txBody>
          <a:bodyPr>
            <a:normAutofit/>
          </a:bodyPr>
          <a:lstStyle/>
          <a:p>
            <a:r>
              <a:rPr lang="ro-RO" sz="3600" b="1" dirty="0">
                <a:solidFill>
                  <a:schemeClr val="accent1"/>
                </a:solidFill>
                <a:latin typeface="Cambria" panose="02040503050406030204" pitchFamily="18" charset="0"/>
              </a:rPr>
              <a:t>Accesul la datele din SIME</a:t>
            </a:r>
            <a:endParaRPr lang="en-US" sz="3600" b="1" dirty="0">
              <a:solidFill>
                <a:schemeClr val="accent1"/>
              </a:solidFill>
              <a:latin typeface="Cambria" panose="02040503050406030204" pitchFamily="18" charset="0"/>
            </a:endParaRPr>
          </a:p>
        </p:txBody>
      </p:sp>
      <p:sp>
        <p:nvSpPr>
          <p:cNvPr id="5" name="Text Placeholder 4">
            <a:extLst>
              <a:ext uri="{FF2B5EF4-FFF2-40B4-BE49-F238E27FC236}">
                <a16:creationId xmlns:a16="http://schemas.microsoft.com/office/drawing/2014/main" id="{92FF09AD-A262-4C5C-B59A-A38AEDD24598}"/>
              </a:ext>
            </a:extLst>
          </p:cNvPr>
          <p:cNvSpPr>
            <a:spLocks noGrp="1"/>
          </p:cNvSpPr>
          <p:nvPr>
            <p:ph type="body" idx="1"/>
          </p:nvPr>
        </p:nvSpPr>
        <p:spPr>
          <a:xfrm>
            <a:off x="1126504" y="1711595"/>
            <a:ext cx="4645152" cy="801943"/>
          </a:xfrm>
        </p:spPr>
        <p:txBody>
          <a:bodyPr anchor="ctr">
            <a:normAutofit fontScale="77500" lnSpcReduction="20000"/>
          </a:bodyPr>
          <a:lstStyle/>
          <a:p>
            <a:pPr algn="ctr"/>
            <a:r>
              <a:rPr lang="ro-RO" sz="4000" b="1" dirty="0">
                <a:latin typeface="Cambria" panose="02040503050406030204" pitchFamily="18" charset="0"/>
              </a:rPr>
              <a:t>Partea publică</a:t>
            </a:r>
            <a:endParaRPr lang="en-US" sz="4000" b="1" dirty="0">
              <a:latin typeface="Cambria" panose="02040503050406030204" pitchFamily="18" charset="0"/>
            </a:endParaRPr>
          </a:p>
        </p:txBody>
      </p:sp>
      <p:pic>
        <p:nvPicPr>
          <p:cNvPr id="9" name="Content Placeholder 8">
            <a:extLst>
              <a:ext uri="{FF2B5EF4-FFF2-40B4-BE49-F238E27FC236}">
                <a16:creationId xmlns:a16="http://schemas.microsoft.com/office/drawing/2014/main" id="{98623CD4-027F-44F3-ADC3-4E81B2CE871D}"/>
              </a:ext>
            </a:extLst>
          </p:cNvPr>
          <p:cNvPicPr>
            <a:picLocks noGrp="1" noChangeAspect="1"/>
          </p:cNvPicPr>
          <p:nvPr>
            <p:ph sz="half" idx="2"/>
          </p:nvPr>
        </p:nvPicPr>
        <p:blipFill>
          <a:blip r:embed="rId2"/>
          <a:stretch>
            <a:fillRect/>
          </a:stretch>
        </p:blipFill>
        <p:spPr>
          <a:xfrm>
            <a:off x="1140208" y="2974975"/>
            <a:ext cx="4548098" cy="2535176"/>
          </a:xfrm>
          <a:prstGeom prst="rect">
            <a:avLst/>
          </a:prstGeom>
        </p:spPr>
      </p:pic>
      <p:sp>
        <p:nvSpPr>
          <p:cNvPr id="7" name="Text Placeholder 6">
            <a:extLst>
              <a:ext uri="{FF2B5EF4-FFF2-40B4-BE49-F238E27FC236}">
                <a16:creationId xmlns:a16="http://schemas.microsoft.com/office/drawing/2014/main" id="{15F25F96-C9EC-4658-A2BE-8CA36946B569}"/>
              </a:ext>
            </a:extLst>
          </p:cNvPr>
          <p:cNvSpPr>
            <a:spLocks noGrp="1"/>
          </p:cNvSpPr>
          <p:nvPr>
            <p:ph type="body" sz="quarter" idx="3"/>
          </p:nvPr>
        </p:nvSpPr>
        <p:spPr>
          <a:xfrm>
            <a:off x="6091675" y="1856447"/>
            <a:ext cx="4645152" cy="802237"/>
          </a:xfrm>
        </p:spPr>
        <p:txBody>
          <a:bodyPr anchor="ctr">
            <a:normAutofit fontScale="77500" lnSpcReduction="20000"/>
          </a:bodyPr>
          <a:lstStyle/>
          <a:p>
            <a:pPr algn="ctr"/>
            <a:r>
              <a:rPr lang="ro-RO" sz="3700" b="1" dirty="0">
                <a:latin typeface="Cambria" panose="02040503050406030204" pitchFamily="18" charset="0"/>
              </a:rPr>
              <a:t>Partea cu accesul autorizat</a:t>
            </a:r>
            <a:endParaRPr lang="en-US" sz="3700" b="1" dirty="0">
              <a:latin typeface="Cambria" panose="02040503050406030204" pitchFamily="18" charset="0"/>
            </a:endParaRPr>
          </a:p>
        </p:txBody>
      </p:sp>
      <p:pic>
        <p:nvPicPr>
          <p:cNvPr id="10" name="Content Placeholder 9">
            <a:extLst>
              <a:ext uri="{FF2B5EF4-FFF2-40B4-BE49-F238E27FC236}">
                <a16:creationId xmlns:a16="http://schemas.microsoft.com/office/drawing/2014/main" id="{5908E40F-488B-411C-A797-D23C6208CD3F}"/>
              </a:ext>
            </a:extLst>
          </p:cNvPr>
          <p:cNvPicPr>
            <a:picLocks noGrp="1" noChangeAspect="1"/>
          </p:cNvPicPr>
          <p:nvPr>
            <p:ph sz="quarter" idx="4"/>
          </p:nvPr>
        </p:nvPicPr>
        <p:blipFill>
          <a:blip r:embed="rId3"/>
          <a:stretch>
            <a:fillRect/>
          </a:stretch>
        </p:blipFill>
        <p:spPr>
          <a:xfrm>
            <a:off x="6094413" y="3021171"/>
            <a:ext cx="4645025" cy="2388870"/>
          </a:xfrm>
          <a:prstGeom prst="rect">
            <a:avLst/>
          </a:prstGeom>
        </p:spPr>
      </p:pic>
    </p:spTree>
    <p:extLst>
      <p:ext uri="{BB962C8B-B14F-4D97-AF65-F5344CB8AC3E}">
        <p14:creationId xmlns:p14="http://schemas.microsoft.com/office/powerpoint/2010/main" val="126030696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270" y="861045"/>
            <a:ext cx="9603275" cy="1049235"/>
          </a:xfrm>
        </p:spPr>
        <p:txBody>
          <a:bodyPr>
            <a:normAutofit/>
          </a:bodyPr>
          <a:lstStyle/>
          <a:p>
            <a:r>
              <a:rPr lang="pt-BR" b="1" dirty="0">
                <a:solidFill>
                  <a:schemeClr val="accent1"/>
                </a:solidFill>
                <a:latin typeface="Cambria" panose="02040503050406030204" pitchFamily="18" charset="0"/>
              </a:rPr>
              <a:t>Actualizarea datelor despre </a:t>
            </a:r>
            <a:r>
              <a:rPr lang="ro-RO" b="1" dirty="0">
                <a:solidFill>
                  <a:schemeClr val="accent1"/>
                </a:solidFill>
                <a:latin typeface="Cambria" panose="02040503050406030204" pitchFamily="18" charset="0"/>
              </a:rPr>
              <a:t>elevi. </a:t>
            </a:r>
            <a:r>
              <a:rPr lang="pt-BR" b="1" dirty="0">
                <a:solidFill>
                  <a:schemeClr val="accent1"/>
                </a:solidFill>
                <a:latin typeface="Cambria" panose="02040503050406030204" pitchFamily="18" charset="0"/>
              </a:rPr>
              <a:t>Meniu</a:t>
            </a:r>
            <a:r>
              <a:rPr lang="ro-RO" b="1" dirty="0">
                <a:solidFill>
                  <a:schemeClr val="accent1"/>
                </a:solidFill>
                <a:latin typeface="Cambria" panose="02040503050406030204" pitchFamily="18" charset="0"/>
              </a:rPr>
              <a:t>l </a:t>
            </a:r>
            <a:r>
              <a:rPr lang="ro-RO" b="1" i="1" dirty="0">
                <a:solidFill>
                  <a:schemeClr val="accent1"/>
                </a:solidFill>
                <a:latin typeface="Cambria" panose="02040503050406030204" pitchFamily="18" charset="0"/>
              </a:rPr>
              <a:t>Elevi</a:t>
            </a:r>
            <a:r>
              <a:rPr lang="ro-RO" b="1" dirty="0">
                <a:solidFill>
                  <a:schemeClr val="accent1"/>
                </a:solidFill>
                <a:latin typeface="Cambria" panose="02040503050406030204" pitchFamily="18" charset="0"/>
              </a:rPr>
              <a:t> (4)</a:t>
            </a:r>
            <a:endParaRPr lang="en-US" b="1" dirty="0">
              <a:solidFill>
                <a:schemeClr val="accent1"/>
              </a:solidFill>
              <a:latin typeface="Cambria" panose="02040503050406030204" pitchFamily="18" charset="0"/>
            </a:endParaRPr>
          </a:p>
        </p:txBody>
      </p:sp>
      <p:sp>
        <p:nvSpPr>
          <p:cNvPr id="5" name="Content Placeholder 4">
            <a:extLst>
              <a:ext uri="{FF2B5EF4-FFF2-40B4-BE49-F238E27FC236}">
                <a16:creationId xmlns:a16="http://schemas.microsoft.com/office/drawing/2014/main" id="{2EBC3CD4-CB5F-4728-B908-43F82F7A52FB}"/>
              </a:ext>
            </a:extLst>
          </p:cNvPr>
          <p:cNvSpPr>
            <a:spLocks noGrp="1"/>
          </p:cNvSpPr>
          <p:nvPr>
            <p:ph idx="1"/>
          </p:nvPr>
        </p:nvSpPr>
        <p:spPr>
          <a:xfrm>
            <a:off x="1130270" y="1505528"/>
            <a:ext cx="9907183" cy="4701308"/>
          </a:xfrm>
        </p:spPr>
        <p:txBody>
          <a:bodyPr>
            <a:normAutofit fontScale="32500" lnSpcReduction="20000"/>
          </a:bodyPr>
          <a:lstStyle/>
          <a:p>
            <a:pPr marL="0" indent="0">
              <a:buNone/>
            </a:pPr>
            <a:r>
              <a:rPr lang="ro-RO" sz="5600" b="1" dirty="0">
                <a:solidFill>
                  <a:srgbClr val="FF0000"/>
                </a:solidFill>
                <a:latin typeface="Cambria" panose="02040503050406030204" pitchFamily="18" charset="0"/>
              </a:rPr>
              <a:t>Fila Detalii (4)</a:t>
            </a:r>
            <a:endParaRPr lang="ro-RO" sz="5600" b="1" dirty="0">
              <a:latin typeface="Cambria" panose="02040503050406030204" pitchFamily="18" charset="0"/>
            </a:endParaRPr>
          </a:p>
          <a:p>
            <a:r>
              <a:rPr lang="ro-RO" sz="5600" b="1" dirty="0">
                <a:solidFill>
                  <a:schemeClr val="accent1">
                    <a:lumMod val="50000"/>
                  </a:schemeClr>
                </a:solidFill>
                <a:latin typeface="Cambria" panose="02040503050406030204" pitchFamily="18" charset="0"/>
              </a:rPr>
              <a:t>Limba străină studiată 1 </a:t>
            </a:r>
            <a:r>
              <a:rPr lang="ro-RO" sz="5600" dirty="0">
                <a:latin typeface="Cambria" panose="02040503050406030204" pitchFamily="18" charset="0"/>
              </a:rPr>
              <a:t>– se va selecta limba străină 1 studiată de elevul selectat; </a:t>
            </a:r>
            <a:r>
              <a:rPr lang="ro-RO" sz="5600" b="1" dirty="0">
                <a:solidFill>
                  <a:srgbClr val="FF0000"/>
                </a:solidFill>
                <a:latin typeface="Cambria" panose="02040503050406030204" pitchFamily="18" charset="0"/>
              </a:rPr>
              <a:t>Acest câmp obligatoriu se va completa, din motiv că în baza lui se generează multe rapoarte pentru MECC, BNS, ANCE și alte instituții de stat</a:t>
            </a:r>
            <a:r>
              <a:rPr lang="ro-RO" sz="5600" dirty="0">
                <a:latin typeface="Cambria" panose="02040503050406030204" pitchFamily="18" charset="0"/>
              </a:rPr>
              <a:t>. </a:t>
            </a:r>
            <a:r>
              <a:rPr lang="ro-RO" sz="6000" b="1" dirty="0">
                <a:solidFill>
                  <a:schemeClr val="accent1"/>
                </a:solidFill>
                <a:latin typeface="Cambria" panose="02040503050406030204" pitchFamily="18" charset="0"/>
              </a:rPr>
              <a:t>ATENȚIE</a:t>
            </a:r>
            <a:r>
              <a:rPr lang="ro-RO" sz="6000" dirty="0">
                <a:solidFill>
                  <a:schemeClr val="accent1"/>
                </a:solidFill>
                <a:latin typeface="Cambria" panose="02040503050406030204" pitchFamily="18" charset="0"/>
              </a:rPr>
              <a:t>! Pentru elevii care au fost transferați din alte instituții trebuie actualizat acest câmp!!!</a:t>
            </a:r>
            <a:endParaRPr lang="ro-RO" sz="5600" b="1" dirty="0">
              <a:latin typeface="Cambria" panose="02040503050406030204" pitchFamily="18" charset="0"/>
            </a:endParaRPr>
          </a:p>
          <a:p>
            <a:r>
              <a:rPr lang="ro-RO" sz="5600" b="1" dirty="0">
                <a:solidFill>
                  <a:schemeClr val="accent1">
                    <a:lumMod val="50000"/>
                  </a:schemeClr>
                </a:solidFill>
                <a:latin typeface="Cambria" panose="02040503050406030204" pitchFamily="18" charset="0"/>
              </a:rPr>
              <a:t>Limba străină studiată 2 </a:t>
            </a:r>
            <a:r>
              <a:rPr lang="ro-RO" sz="5600" dirty="0">
                <a:latin typeface="Cambria" panose="02040503050406030204" pitchFamily="18" charset="0"/>
              </a:rPr>
              <a:t>– dacă elevul studiază a doua limbă străină – aceasta se va selecta. </a:t>
            </a:r>
            <a:r>
              <a:rPr lang="ro-RO" sz="5600" b="1" dirty="0">
                <a:solidFill>
                  <a:srgbClr val="FF0000"/>
                </a:solidFill>
                <a:latin typeface="Cambria" panose="02040503050406030204" pitchFamily="18" charset="0"/>
              </a:rPr>
              <a:t>Acest câmp obligatoriu se va completa, din motiv că în baza lui se generează multe rapoarte pentru MECC, BNS, ANCE și alte instituții de stat</a:t>
            </a:r>
            <a:r>
              <a:rPr lang="ro-RO" sz="5600" dirty="0">
                <a:latin typeface="Cambria" panose="02040503050406030204" pitchFamily="18" charset="0"/>
              </a:rPr>
              <a:t>. </a:t>
            </a:r>
            <a:r>
              <a:rPr lang="ro-RO" sz="6000" b="1" dirty="0">
                <a:solidFill>
                  <a:schemeClr val="accent1"/>
                </a:solidFill>
                <a:latin typeface="Cambria" panose="02040503050406030204" pitchFamily="18" charset="0"/>
              </a:rPr>
              <a:t>ATENȚIE</a:t>
            </a:r>
            <a:r>
              <a:rPr lang="ro-RO" sz="6000" dirty="0">
                <a:solidFill>
                  <a:schemeClr val="accent1"/>
                </a:solidFill>
                <a:latin typeface="Cambria" panose="02040503050406030204" pitchFamily="18" charset="0"/>
              </a:rPr>
              <a:t>! Pentru elevii care au fost transferați din alte instituții trebuie actualizat acest câmp!!!</a:t>
            </a:r>
            <a:endParaRPr lang="ro-RO" sz="5600" b="1" dirty="0">
              <a:latin typeface="Cambria" panose="02040503050406030204" pitchFamily="18" charset="0"/>
            </a:endParaRPr>
          </a:p>
          <a:p>
            <a:r>
              <a:rPr lang="ro-RO" sz="5600" b="1" dirty="0">
                <a:solidFill>
                  <a:schemeClr val="accent1">
                    <a:lumMod val="50000"/>
                  </a:schemeClr>
                </a:solidFill>
                <a:latin typeface="Cambria" panose="02040503050406030204" pitchFamily="18" charset="0"/>
              </a:rPr>
              <a:t>Modul de alimentare </a:t>
            </a:r>
            <a:r>
              <a:rPr lang="ro-RO" sz="5600" dirty="0">
                <a:latin typeface="Cambria" panose="02040503050406030204" pitchFamily="18" charset="0"/>
              </a:rPr>
              <a:t>– din lista derulantă se va selecta modul de alimentare a elevului;</a:t>
            </a:r>
            <a:endParaRPr lang="ro-RO" sz="5600" b="1" dirty="0">
              <a:solidFill>
                <a:schemeClr val="accent1">
                  <a:lumMod val="50000"/>
                </a:schemeClr>
              </a:solidFill>
              <a:latin typeface="Cambria" panose="02040503050406030204" pitchFamily="18" charset="0"/>
            </a:endParaRPr>
          </a:p>
          <a:p>
            <a:r>
              <a:rPr lang="ro-RO" sz="5600" b="1" dirty="0">
                <a:solidFill>
                  <a:schemeClr val="accent1">
                    <a:lumMod val="50000"/>
                  </a:schemeClr>
                </a:solidFill>
                <a:latin typeface="Cambria" panose="02040503050406030204" pitchFamily="18" charset="0"/>
              </a:rPr>
              <a:t>Absențe motivate, Absențe nemotivate </a:t>
            </a:r>
            <a:r>
              <a:rPr lang="ro-RO" sz="5600" dirty="0">
                <a:latin typeface="Cambria" panose="02040503050406030204" pitchFamily="18" charset="0"/>
              </a:rPr>
              <a:t>– semestrial se va introduce nr de absențe a elevului.</a:t>
            </a:r>
            <a:endParaRPr lang="ro-RO" sz="5600" b="1" dirty="0">
              <a:solidFill>
                <a:schemeClr val="accent1">
                  <a:lumMod val="50000"/>
                </a:schemeClr>
              </a:solidFill>
              <a:latin typeface="Cambria" panose="02040503050406030204" pitchFamily="18" charset="0"/>
            </a:endParaRPr>
          </a:p>
          <a:p>
            <a:pPr marL="0" indent="0">
              <a:buNone/>
            </a:pPr>
            <a:endParaRPr lang="ro-RO" sz="5600" b="1" dirty="0">
              <a:solidFill>
                <a:schemeClr val="accent1">
                  <a:lumMod val="50000"/>
                </a:schemeClr>
              </a:solidFill>
              <a:latin typeface="Cambria" panose="02040503050406030204" pitchFamily="18" charset="0"/>
            </a:endParaRPr>
          </a:p>
        </p:txBody>
      </p:sp>
    </p:spTree>
    <p:extLst>
      <p:ext uri="{BB962C8B-B14F-4D97-AF65-F5344CB8AC3E}">
        <p14:creationId xmlns:p14="http://schemas.microsoft.com/office/powerpoint/2010/main" val="228217118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270" y="861045"/>
            <a:ext cx="9603275" cy="1049235"/>
          </a:xfrm>
        </p:spPr>
        <p:txBody>
          <a:bodyPr>
            <a:normAutofit/>
          </a:bodyPr>
          <a:lstStyle/>
          <a:p>
            <a:r>
              <a:rPr lang="pt-BR" b="1" dirty="0">
                <a:solidFill>
                  <a:schemeClr val="accent1"/>
                </a:solidFill>
                <a:latin typeface="Cambria" panose="02040503050406030204" pitchFamily="18" charset="0"/>
              </a:rPr>
              <a:t>Actualizarea datelor despre </a:t>
            </a:r>
            <a:r>
              <a:rPr lang="ro-RO" b="1" dirty="0">
                <a:solidFill>
                  <a:schemeClr val="accent1"/>
                </a:solidFill>
                <a:latin typeface="Cambria" panose="02040503050406030204" pitchFamily="18" charset="0"/>
              </a:rPr>
              <a:t>elevi. </a:t>
            </a:r>
            <a:r>
              <a:rPr lang="pt-BR" b="1" dirty="0">
                <a:solidFill>
                  <a:schemeClr val="accent1"/>
                </a:solidFill>
                <a:latin typeface="Cambria" panose="02040503050406030204" pitchFamily="18" charset="0"/>
              </a:rPr>
              <a:t>Meniu</a:t>
            </a:r>
            <a:r>
              <a:rPr lang="ro-RO" b="1" dirty="0">
                <a:solidFill>
                  <a:schemeClr val="accent1"/>
                </a:solidFill>
                <a:latin typeface="Cambria" panose="02040503050406030204" pitchFamily="18" charset="0"/>
              </a:rPr>
              <a:t>l </a:t>
            </a:r>
            <a:r>
              <a:rPr lang="ro-RO" b="1" i="1" dirty="0">
                <a:solidFill>
                  <a:schemeClr val="accent1"/>
                </a:solidFill>
                <a:latin typeface="Cambria" panose="02040503050406030204" pitchFamily="18" charset="0"/>
              </a:rPr>
              <a:t>Elevi</a:t>
            </a:r>
            <a:r>
              <a:rPr lang="ro-RO" b="1" dirty="0">
                <a:solidFill>
                  <a:schemeClr val="accent1"/>
                </a:solidFill>
                <a:latin typeface="Cambria" panose="02040503050406030204" pitchFamily="18" charset="0"/>
              </a:rPr>
              <a:t> (5)</a:t>
            </a:r>
            <a:endParaRPr lang="en-US" b="1" dirty="0">
              <a:solidFill>
                <a:schemeClr val="accent1"/>
              </a:solidFill>
              <a:latin typeface="Cambria" panose="02040503050406030204" pitchFamily="18" charset="0"/>
            </a:endParaRPr>
          </a:p>
        </p:txBody>
      </p:sp>
      <p:sp>
        <p:nvSpPr>
          <p:cNvPr id="5" name="Content Placeholder 4">
            <a:extLst>
              <a:ext uri="{FF2B5EF4-FFF2-40B4-BE49-F238E27FC236}">
                <a16:creationId xmlns:a16="http://schemas.microsoft.com/office/drawing/2014/main" id="{2EBC3CD4-CB5F-4728-B908-43F82F7A52FB}"/>
              </a:ext>
            </a:extLst>
          </p:cNvPr>
          <p:cNvSpPr>
            <a:spLocks noGrp="1"/>
          </p:cNvSpPr>
          <p:nvPr>
            <p:ph idx="1"/>
          </p:nvPr>
        </p:nvSpPr>
        <p:spPr>
          <a:xfrm>
            <a:off x="1130270" y="1699490"/>
            <a:ext cx="9907183" cy="4507345"/>
          </a:xfrm>
        </p:spPr>
        <p:txBody>
          <a:bodyPr>
            <a:normAutofit/>
          </a:bodyPr>
          <a:lstStyle/>
          <a:p>
            <a:pPr marL="0" indent="0">
              <a:buNone/>
            </a:pPr>
            <a:r>
              <a:rPr lang="ro-RO" sz="1700" b="1" dirty="0">
                <a:solidFill>
                  <a:srgbClr val="FF0000"/>
                </a:solidFill>
                <a:latin typeface="Cambria" panose="02040503050406030204" pitchFamily="18" charset="0"/>
              </a:rPr>
              <a:t>Fila Adresa </a:t>
            </a:r>
            <a:r>
              <a:rPr lang="ro-RO" sz="1700" b="1" dirty="0">
                <a:latin typeface="Cambria" panose="02040503050406030204" pitchFamily="18" charset="0"/>
              </a:rPr>
              <a:t>– se va completa obligatoriu adresa de reședință a copilului.</a:t>
            </a:r>
          </a:p>
          <a:p>
            <a:r>
              <a:rPr lang="ro-RO" sz="1700" b="1" dirty="0">
                <a:solidFill>
                  <a:schemeClr val="accent1">
                    <a:lumMod val="50000"/>
                  </a:schemeClr>
                </a:solidFill>
                <a:latin typeface="Cambria" panose="02040503050406030204" pitchFamily="18" charset="0"/>
              </a:rPr>
              <a:t>Raion / Municipiu / UTA;</a:t>
            </a:r>
          </a:p>
          <a:p>
            <a:r>
              <a:rPr lang="ro-RO" sz="1700" b="1" dirty="0">
                <a:solidFill>
                  <a:schemeClr val="accent1">
                    <a:lumMod val="50000"/>
                  </a:schemeClr>
                </a:solidFill>
                <a:latin typeface="Cambria" panose="02040503050406030204" pitchFamily="18" charset="0"/>
              </a:rPr>
              <a:t>Localitatea;</a:t>
            </a:r>
          </a:p>
          <a:p>
            <a:r>
              <a:rPr lang="ro-RO" sz="1700" b="1" dirty="0">
                <a:solidFill>
                  <a:schemeClr val="accent1">
                    <a:lumMod val="50000"/>
                  </a:schemeClr>
                </a:solidFill>
                <a:latin typeface="Cambria" panose="02040503050406030204" pitchFamily="18" charset="0"/>
              </a:rPr>
              <a:t>Strada;</a:t>
            </a:r>
          </a:p>
          <a:p>
            <a:r>
              <a:rPr lang="ro-RO" sz="1700" b="1" dirty="0">
                <a:solidFill>
                  <a:schemeClr val="accent1">
                    <a:lumMod val="50000"/>
                  </a:schemeClr>
                </a:solidFill>
                <a:latin typeface="Cambria" panose="02040503050406030204" pitchFamily="18" charset="0"/>
              </a:rPr>
              <a:t>Numărul;</a:t>
            </a:r>
          </a:p>
          <a:p>
            <a:r>
              <a:rPr lang="ro-RO" sz="1700" b="1" dirty="0">
                <a:solidFill>
                  <a:schemeClr val="accent1">
                    <a:lumMod val="50000"/>
                  </a:schemeClr>
                </a:solidFill>
                <a:latin typeface="Cambria" panose="02040503050406030204" pitchFamily="18" charset="0"/>
              </a:rPr>
              <a:t>Apartamentul;</a:t>
            </a:r>
          </a:p>
          <a:p>
            <a:r>
              <a:rPr lang="ro-RO" sz="1700" b="1" dirty="0">
                <a:solidFill>
                  <a:schemeClr val="accent1">
                    <a:lumMod val="50000"/>
                  </a:schemeClr>
                </a:solidFill>
                <a:latin typeface="Cambria" panose="02040503050406030204" pitchFamily="18" charset="0"/>
              </a:rPr>
              <a:t>Telefon.</a:t>
            </a:r>
          </a:p>
          <a:p>
            <a:pPr marL="0" indent="0">
              <a:buNone/>
            </a:pPr>
            <a:endParaRPr lang="ro-RO" sz="5600" b="1" dirty="0">
              <a:solidFill>
                <a:schemeClr val="accent1">
                  <a:lumMod val="50000"/>
                </a:schemeClr>
              </a:solidFill>
              <a:latin typeface="Cambria" panose="02040503050406030204" pitchFamily="18" charset="0"/>
            </a:endParaRPr>
          </a:p>
        </p:txBody>
      </p:sp>
    </p:spTree>
    <p:extLst>
      <p:ext uri="{BB962C8B-B14F-4D97-AF65-F5344CB8AC3E}">
        <p14:creationId xmlns:p14="http://schemas.microsoft.com/office/powerpoint/2010/main" val="35581734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270" y="861045"/>
            <a:ext cx="9603275" cy="1049235"/>
          </a:xfrm>
        </p:spPr>
        <p:txBody>
          <a:bodyPr>
            <a:normAutofit/>
          </a:bodyPr>
          <a:lstStyle/>
          <a:p>
            <a:r>
              <a:rPr lang="pt-BR" b="1" dirty="0">
                <a:solidFill>
                  <a:schemeClr val="accent1"/>
                </a:solidFill>
                <a:latin typeface="Cambria" panose="02040503050406030204" pitchFamily="18" charset="0"/>
              </a:rPr>
              <a:t>Actualizarea datelor despre </a:t>
            </a:r>
            <a:r>
              <a:rPr lang="ro-RO" b="1" dirty="0">
                <a:solidFill>
                  <a:schemeClr val="accent1"/>
                </a:solidFill>
                <a:latin typeface="Cambria" panose="02040503050406030204" pitchFamily="18" charset="0"/>
              </a:rPr>
              <a:t>elevi. </a:t>
            </a:r>
            <a:r>
              <a:rPr lang="pt-BR" b="1" dirty="0">
                <a:solidFill>
                  <a:schemeClr val="accent1"/>
                </a:solidFill>
                <a:latin typeface="Cambria" panose="02040503050406030204" pitchFamily="18" charset="0"/>
              </a:rPr>
              <a:t>Meniu</a:t>
            </a:r>
            <a:r>
              <a:rPr lang="ro-RO" b="1" dirty="0">
                <a:solidFill>
                  <a:schemeClr val="accent1"/>
                </a:solidFill>
                <a:latin typeface="Cambria" panose="02040503050406030204" pitchFamily="18" charset="0"/>
              </a:rPr>
              <a:t>l </a:t>
            </a:r>
            <a:r>
              <a:rPr lang="ro-RO" b="1" i="1" dirty="0">
                <a:solidFill>
                  <a:schemeClr val="accent1"/>
                </a:solidFill>
                <a:latin typeface="Cambria" panose="02040503050406030204" pitchFamily="18" charset="0"/>
              </a:rPr>
              <a:t>Elevi</a:t>
            </a:r>
            <a:r>
              <a:rPr lang="ro-RO" b="1" dirty="0">
                <a:solidFill>
                  <a:schemeClr val="accent1"/>
                </a:solidFill>
                <a:latin typeface="Cambria" panose="02040503050406030204" pitchFamily="18" charset="0"/>
              </a:rPr>
              <a:t> (6)</a:t>
            </a:r>
            <a:endParaRPr lang="en-US" b="1" dirty="0">
              <a:solidFill>
                <a:schemeClr val="accent1"/>
              </a:solidFill>
              <a:latin typeface="Cambria" panose="02040503050406030204" pitchFamily="18" charset="0"/>
            </a:endParaRPr>
          </a:p>
        </p:txBody>
      </p:sp>
      <p:sp>
        <p:nvSpPr>
          <p:cNvPr id="5" name="Content Placeholder 4">
            <a:extLst>
              <a:ext uri="{FF2B5EF4-FFF2-40B4-BE49-F238E27FC236}">
                <a16:creationId xmlns:a16="http://schemas.microsoft.com/office/drawing/2014/main" id="{2EBC3CD4-CB5F-4728-B908-43F82F7A52FB}"/>
              </a:ext>
            </a:extLst>
          </p:cNvPr>
          <p:cNvSpPr>
            <a:spLocks noGrp="1"/>
          </p:cNvSpPr>
          <p:nvPr>
            <p:ph idx="1"/>
          </p:nvPr>
        </p:nvSpPr>
        <p:spPr>
          <a:xfrm>
            <a:off x="1130270" y="1699490"/>
            <a:ext cx="9907183" cy="4507345"/>
          </a:xfrm>
        </p:spPr>
        <p:txBody>
          <a:bodyPr>
            <a:normAutofit/>
          </a:bodyPr>
          <a:lstStyle/>
          <a:p>
            <a:pPr marL="0" indent="0">
              <a:buNone/>
            </a:pPr>
            <a:r>
              <a:rPr lang="ro-RO" sz="1700" b="1" dirty="0">
                <a:solidFill>
                  <a:srgbClr val="FF0000"/>
                </a:solidFill>
                <a:latin typeface="Cambria" panose="02040503050406030204" pitchFamily="18" charset="0"/>
              </a:rPr>
              <a:t>Fila Părinți </a:t>
            </a:r>
            <a:r>
              <a:rPr lang="ro-RO" sz="1700" b="1" dirty="0">
                <a:latin typeface="Cambria" panose="02040503050406030204" pitchFamily="18" charset="0"/>
              </a:rPr>
              <a:t>– se vor completa Numele și Prenumele părinților.</a:t>
            </a:r>
          </a:p>
          <a:p>
            <a:r>
              <a:rPr lang="ro-RO" sz="1700" b="1" dirty="0">
                <a:solidFill>
                  <a:schemeClr val="accent1">
                    <a:lumMod val="50000"/>
                  </a:schemeClr>
                </a:solidFill>
                <a:latin typeface="Cambria" panose="02040503050406030204" pitchFamily="18" charset="0"/>
              </a:rPr>
              <a:t>Numele tatălui (numele de familie);</a:t>
            </a:r>
          </a:p>
          <a:p>
            <a:r>
              <a:rPr lang="ro-RO" sz="1700" b="1" dirty="0">
                <a:solidFill>
                  <a:schemeClr val="accent1">
                    <a:lumMod val="50000"/>
                  </a:schemeClr>
                </a:solidFill>
                <a:latin typeface="Cambria" panose="02040503050406030204" pitchFamily="18" charset="0"/>
              </a:rPr>
              <a:t>Prenumele tatălui;</a:t>
            </a:r>
          </a:p>
          <a:p>
            <a:r>
              <a:rPr lang="ro-RO" sz="1700" b="1" dirty="0">
                <a:solidFill>
                  <a:schemeClr val="accent1">
                    <a:lumMod val="50000"/>
                  </a:schemeClr>
                </a:solidFill>
                <a:latin typeface="Cambria" panose="02040503050406030204" pitchFamily="18" charset="0"/>
              </a:rPr>
              <a:t>Numele mamei (numele de familie);</a:t>
            </a:r>
          </a:p>
          <a:p>
            <a:r>
              <a:rPr lang="ro-RO" sz="1700" b="1" dirty="0">
                <a:solidFill>
                  <a:schemeClr val="accent1">
                    <a:lumMod val="50000"/>
                  </a:schemeClr>
                </a:solidFill>
                <a:latin typeface="Cambria" panose="02040503050406030204" pitchFamily="18" charset="0"/>
              </a:rPr>
              <a:t>Prenumele mamei.</a:t>
            </a:r>
          </a:p>
          <a:p>
            <a:endParaRPr lang="ro-RO" sz="1700" b="1" dirty="0">
              <a:solidFill>
                <a:schemeClr val="accent1">
                  <a:lumMod val="50000"/>
                </a:schemeClr>
              </a:solidFill>
              <a:latin typeface="Cambria" panose="02040503050406030204" pitchFamily="18" charset="0"/>
            </a:endParaRPr>
          </a:p>
        </p:txBody>
      </p:sp>
    </p:spTree>
    <p:extLst>
      <p:ext uri="{BB962C8B-B14F-4D97-AF65-F5344CB8AC3E}">
        <p14:creationId xmlns:p14="http://schemas.microsoft.com/office/powerpoint/2010/main" val="349282524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270" y="861045"/>
            <a:ext cx="9603275" cy="1049235"/>
          </a:xfrm>
        </p:spPr>
        <p:txBody>
          <a:bodyPr>
            <a:normAutofit/>
          </a:bodyPr>
          <a:lstStyle/>
          <a:p>
            <a:r>
              <a:rPr lang="pt-BR" b="1" dirty="0">
                <a:solidFill>
                  <a:schemeClr val="accent1"/>
                </a:solidFill>
                <a:latin typeface="Cambria" panose="02040503050406030204" pitchFamily="18" charset="0"/>
              </a:rPr>
              <a:t>Actualizarea datelor despre </a:t>
            </a:r>
            <a:r>
              <a:rPr lang="ro-RO" b="1" dirty="0">
                <a:solidFill>
                  <a:schemeClr val="accent1"/>
                </a:solidFill>
                <a:latin typeface="Cambria" panose="02040503050406030204" pitchFamily="18" charset="0"/>
              </a:rPr>
              <a:t>elevi. </a:t>
            </a:r>
            <a:r>
              <a:rPr lang="pt-BR" b="1" dirty="0">
                <a:solidFill>
                  <a:schemeClr val="accent1"/>
                </a:solidFill>
                <a:latin typeface="Cambria" panose="02040503050406030204" pitchFamily="18" charset="0"/>
              </a:rPr>
              <a:t>Meniu</a:t>
            </a:r>
            <a:r>
              <a:rPr lang="ro-RO" b="1" dirty="0">
                <a:solidFill>
                  <a:schemeClr val="accent1"/>
                </a:solidFill>
                <a:latin typeface="Cambria" panose="02040503050406030204" pitchFamily="18" charset="0"/>
              </a:rPr>
              <a:t>l </a:t>
            </a:r>
            <a:r>
              <a:rPr lang="ro-RO" b="1" i="1" dirty="0">
                <a:solidFill>
                  <a:schemeClr val="accent1"/>
                </a:solidFill>
                <a:latin typeface="Cambria" panose="02040503050406030204" pitchFamily="18" charset="0"/>
              </a:rPr>
              <a:t>Elevi</a:t>
            </a:r>
            <a:r>
              <a:rPr lang="ro-RO" b="1" dirty="0">
                <a:solidFill>
                  <a:schemeClr val="accent1"/>
                </a:solidFill>
                <a:latin typeface="Cambria" panose="02040503050406030204" pitchFamily="18" charset="0"/>
              </a:rPr>
              <a:t> (7)</a:t>
            </a:r>
            <a:endParaRPr lang="en-US" b="1" dirty="0">
              <a:solidFill>
                <a:schemeClr val="accent1"/>
              </a:solidFill>
              <a:latin typeface="Cambria" panose="02040503050406030204" pitchFamily="18" charset="0"/>
            </a:endParaRPr>
          </a:p>
        </p:txBody>
      </p:sp>
      <p:sp>
        <p:nvSpPr>
          <p:cNvPr id="5" name="Content Placeholder 4">
            <a:extLst>
              <a:ext uri="{FF2B5EF4-FFF2-40B4-BE49-F238E27FC236}">
                <a16:creationId xmlns:a16="http://schemas.microsoft.com/office/drawing/2014/main" id="{2EBC3CD4-CB5F-4728-B908-43F82F7A52FB}"/>
              </a:ext>
            </a:extLst>
          </p:cNvPr>
          <p:cNvSpPr>
            <a:spLocks noGrp="1"/>
          </p:cNvSpPr>
          <p:nvPr>
            <p:ph idx="1"/>
          </p:nvPr>
        </p:nvSpPr>
        <p:spPr>
          <a:xfrm>
            <a:off x="1130270" y="1699490"/>
            <a:ext cx="10313585" cy="4507345"/>
          </a:xfrm>
        </p:spPr>
        <p:txBody>
          <a:bodyPr>
            <a:normAutofit/>
          </a:bodyPr>
          <a:lstStyle/>
          <a:p>
            <a:pPr marL="0" indent="0">
              <a:buNone/>
            </a:pPr>
            <a:r>
              <a:rPr lang="ro-RO" sz="1400" b="1" dirty="0">
                <a:solidFill>
                  <a:srgbClr val="FF0000"/>
                </a:solidFill>
                <a:latin typeface="Cambria" panose="02040503050406030204" pitchFamily="18" charset="0"/>
              </a:rPr>
              <a:t>Fila Date specifice </a:t>
            </a:r>
            <a:r>
              <a:rPr lang="ro-RO" sz="1400" b="1" dirty="0">
                <a:latin typeface="Cambria" panose="02040503050406030204" pitchFamily="18" charset="0"/>
              </a:rPr>
              <a:t>– această filă se va completa pentru copiii aflați în situație de risc.</a:t>
            </a:r>
          </a:p>
          <a:p>
            <a:r>
              <a:rPr lang="ro-RO" sz="1400" b="1" dirty="0">
                <a:solidFill>
                  <a:schemeClr val="accent1">
                    <a:lumMod val="50000"/>
                  </a:schemeClr>
                </a:solidFill>
                <a:latin typeface="Cambria" panose="02040503050406030204" pitchFamily="18" charset="0"/>
              </a:rPr>
              <a:t>Adăugare – </a:t>
            </a:r>
            <a:r>
              <a:rPr lang="ro-RO" sz="1400" dirty="0">
                <a:latin typeface="Cambria" panose="02040503050406030204" pitchFamily="18" charset="0"/>
              </a:rPr>
              <a:t>acest buton permite adăugarea unei înregistrări;</a:t>
            </a:r>
            <a:endParaRPr lang="ro-RO" sz="1400" b="1" dirty="0">
              <a:solidFill>
                <a:schemeClr val="accent1">
                  <a:lumMod val="50000"/>
                </a:schemeClr>
              </a:solidFill>
              <a:latin typeface="Cambria" panose="02040503050406030204" pitchFamily="18" charset="0"/>
            </a:endParaRPr>
          </a:p>
          <a:p>
            <a:r>
              <a:rPr lang="ro-RO" sz="1400" b="1" dirty="0">
                <a:solidFill>
                  <a:schemeClr val="accent1">
                    <a:lumMod val="50000"/>
                  </a:schemeClr>
                </a:solidFill>
                <a:latin typeface="Cambria" panose="02040503050406030204" pitchFamily="18" charset="0"/>
              </a:rPr>
              <a:t>Tipul de risc </a:t>
            </a:r>
            <a:r>
              <a:rPr lang="ro-RO" sz="1400" dirty="0">
                <a:latin typeface="Cambria" panose="02040503050406030204" pitchFamily="18" charset="0"/>
              </a:rPr>
              <a:t>– din lista derulantă se va selecta tipul de risc pentru elevul selectat;</a:t>
            </a:r>
          </a:p>
          <a:p>
            <a:r>
              <a:rPr lang="ro-RO" sz="1400" b="1" dirty="0">
                <a:solidFill>
                  <a:schemeClr val="accent1">
                    <a:lumMod val="50000"/>
                  </a:schemeClr>
                </a:solidFill>
                <a:latin typeface="Cambria" panose="02040503050406030204" pitchFamily="18" charset="0"/>
              </a:rPr>
              <a:t>Data luării Deciziei / includerii în Registru </a:t>
            </a:r>
            <a:r>
              <a:rPr lang="ro-RO" sz="1400" dirty="0">
                <a:latin typeface="Cambria" panose="02040503050406030204" pitchFamily="18" charset="0"/>
              </a:rPr>
              <a:t>– se va introduce data pentru tipul de risc: </a:t>
            </a:r>
            <a:r>
              <a:rPr lang="ro-RO" sz="1400" b="1" dirty="0">
                <a:latin typeface="Cambria" panose="02040503050406030204" pitchFamily="18" charset="0"/>
              </a:rPr>
              <a:t>Este înscris în Registrul de evidență a copiilor în situație de risc</a:t>
            </a:r>
            <a:r>
              <a:rPr lang="ro-RO" sz="1400" dirty="0">
                <a:latin typeface="Cambria" panose="02040503050406030204" pitchFamily="18" charset="0"/>
              </a:rPr>
              <a:t>.</a:t>
            </a:r>
          </a:p>
          <a:p>
            <a:r>
              <a:rPr lang="ro-RO" sz="1400" b="1" dirty="0">
                <a:solidFill>
                  <a:schemeClr val="accent1">
                    <a:lumMod val="50000"/>
                  </a:schemeClr>
                </a:solidFill>
                <a:latin typeface="Cambria" panose="02040503050406030204" pitchFamily="18" charset="0"/>
              </a:rPr>
              <a:t>Descriere </a:t>
            </a:r>
            <a:r>
              <a:rPr lang="ro-RO" sz="1400" dirty="0">
                <a:latin typeface="Cambria" panose="02040503050406030204" pitchFamily="18" charset="0"/>
              </a:rPr>
              <a:t>– la dorință se va introduce o descriere.</a:t>
            </a:r>
          </a:p>
          <a:p>
            <a:pPr marL="0" indent="0">
              <a:buNone/>
            </a:pPr>
            <a:endParaRPr lang="ro-RO" sz="1400" b="1" dirty="0">
              <a:solidFill>
                <a:schemeClr val="accent1">
                  <a:lumMod val="50000"/>
                </a:schemeClr>
              </a:solidFill>
              <a:latin typeface="Cambria" panose="02040503050406030204" pitchFamily="18" charset="0"/>
            </a:endParaRPr>
          </a:p>
          <a:p>
            <a:pPr marL="0" indent="0">
              <a:buNone/>
            </a:pPr>
            <a:r>
              <a:rPr lang="ro-RO" sz="1400" b="1" dirty="0">
                <a:solidFill>
                  <a:schemeClr val="accent1">
                    <a:lumMod val="50000"/>
                  </a:schemeClr>
                </a:solidFill>
                <a:latin typeface="Cambria" panose="02040503050406030204" pitchFamily="18" charset="0"/>
              </a:rPr>
              <a:t>NOTĂ. Pentru un elev pot fi adăugate mai multe </a:t>
            </a:r>
            <a:br>
              <a:rPr lang="ro-RO" sz="1400" b="1" dirty="0">
                <a:solidFill>
                  <a:schemeClr val="accent1">
                    <a:lumMod val="50000"/>
                  </a:schemeClr>
                </a:solidFill>
                <a:latin typeface="Cambria" panose="02040503050406030204" pitchFamily="18" charset="0"/>
              </a:rPr>
            </a:br>
            <a:r>
              <a:rPr lang="ro-RO" sz="1400" b="1" dirty="0">
                <a:solidFill>
                  <a:schemeClr val="accent1">
                    <a:lumMod val="50000"/>
                  </a:schemeClr>
                </a:solidFill>
                <a:latin typeface="Cambria" panose="02040503050406030204" pitchFamily="18" charset="0"/>
              </a:rPr>
              <a:t>înregistrări (date specifice), prin butonul </a:t>
            </a:r>
            <a:br>
              <a:rPr lang="ro-RO" sz="1400" b="1" dirty="0">
                <a:solidFill>
                  <a:schemeClr val="accent1">
                    <a:lumMod val="50000"/>
                  </a:schemeClr>
                </a:solidFill>
                <a:latin typeface="Cambria" panose="02040503050406030204" pitchFamily="18" charset="0"/>
              </a:rPr>
            </a:br>
            <a:r>
              <a:rPr lang="ro-RO" sz="1400" b="1" dirty="0">
                <a:solidFill>
                  <a:schemeClr val="accent1">
                    <a:lumMod val="50000"/>
                  </a:schemeClr>
                </a:solidFill>
                <a:latin typeface="Cambria" panose="02040503050406030204" pitchFamily="18" charset="0"/>
              </a:rPr>
              <a:t>Adăugare (de exemplu o situație că </a:t>
            </a:r>
            <a:br>
              <a:rPr lang="ro-RO" sz="1400" b="1" dirty="0">
                <a:solidFill>
                  <a:schemeClr val="accent1">
                    <a:lumMod val="50000"/>
                  </a:schemeClr>
                </a:solidFill>
                <a:latin typeface="Cambria" panose="02040503050406030204" pitchFamily="18" charset="0"/>
              </a:rPr>
            </a:br>
            <a:r>
              <a:rPr lang="ro-RO" sz="1400" b="1" dirty="0">
                <a:solidFill>
                  <a:schemeClr val="accent1">
                    <a:lumMod val="50000"/>
                  </a:schemeClr>
                </a:solidFill>
                <a:latin typeface="Cambria" panose="02040503050406030204" pitchFamily="18" charset="0"/>
              </a:rPr>
              <a:t>este monoparental, o altă situație că </a:t>
            </a:r>
            <a:br>
              <a:rPr lang="ro-RO" sz="1400" b="1" dirty="0">
                <a:solidFill>
                  <a:schemeClr val="accent1">
                    <a:lumMod val="50000"/>
                  </a:schemeClr>
                </a:solidFill>
                <a:latin typeface="Cambria" panose="02040503050406030204" pitchFamily="18" charset="0"/>
              </a:rPr>
            </a:br>
            <a:r>
              <a:rPr lang="ro-RO" sz="1400" b="1" dirty="0">
                <a:solidFill>
                  <a:schemeClr val="accent1">
                    <a:lumMod val="50000"/>
                  </a:schemeClr>
                </a:solidFill>
                <a:latin typeface="Cambria" panose="02040503050406030204" pitchFamily="18" charset="0"/>
              </a:rPr>
              <a:t>Limba maternă nu coincide cu coincide</a:t>
            </a:r>
            <a:br>
              <a:rPr lang="ro-RO" sz="1400" b="1" dirty="0">
                <a:solidFill>
                  <a:schemeClr val="accent1">
                    <a:lumMod val="50000"/>
                  </a:schemeClr>
                </a:solidFill>
                <a:latin typeface="Cambria" panose="02040503050406030204" pitchFamily="18" charset="0"/>
              </a:rPr>
            </a:br>
            <a:r>
              <a:rPr lang="ro-RO" sz="1400" b="1" dirty="0">
                <a:solidFill>
                  <a:schemeClr val="accent1">
                    <a:lumMod val="50000"/>
                  </a:schemeClr>
                </a:solidFill>
                <a:latin typeface="Cambria" panose="02040503050406030204" pitchFamily="18" charset="0"/>
              </a:rPr>
              <a:t> cu limba de instruire)</a:t>
            </a:r>
          </a:p>
          <a:p>
            <a:endParaRPr lang="ro-RO" sz="1700" b="1" dirty="0">
              <a:solidFill>
                <a:schemeClr val="accent1">
                  <a:lumMod val="50000"/>
                </a:schemeClr>
              </a:solidFill>
              <a:latin typeface="Cambria" panose="02040503050406030204" pitchFamily="18" charset="0"/>
            </a:endParaRPr>
          </a:p>
        </p:txBody>
      </p:sp>
      <p:pic>
        <p:nvPicPr>
          <p:cNvPr id="3" name="Picture 2">
            <a:extLst>
              <a:ext uri="{FF2B5EF4-FFF2-40B4-BE49-F238E27FC236}">
                <a16:creationId xmlns:a16="http://schemas.microsoft.com/office/drawing/2014/main" id="{3CD81803-8798-4F0B-982D-E6B178C745BD}"/>
              </a:ext>
            </a:extLst>
          </p:cNvPr>
          <p:cNvPicPr>
            <a:picLocks noChangeAspect="1"/>
          </p:cNvPicPr>
          <p:nvPr/>
        </p:nvPicPr>
        <p:blipFill>
          <a:blip r:embed="rId3"/>
          <a:stretch>
            <a:fillRect/>
          </a:stretch>
        </p:blipFill>
        <p:spPr>
          <a:xfrm>
            <a:off x="5138114" y="3790063"/>
            <a:ext cx="6979995" cy="2315315"/>
          </a:xfrm>
          <a:prstGeom prst="rect">
            <a:avLst/>
          </a:prstGeom>
        </p:spPr>
      </p:pic>
    </p:spTree>
    <p:extLst>
      <p:ext uri="{BB962C8B-B14F-4D97-AF65-F5344CB8AC3E}">
        <p14:creationId xmlns:p14="http://schemas.microsoft.com/office/powerpoint/2010/main" val="252448832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270" y="861045"/>
            <a:ext cx="9603275" cy="1049235"/>
          </a:xfrm>
        </p:spPr>
        <p:txBody>
          <a:bodyPr>
            <a:normAutofit/>
          </a:bodyPr>
          <a:lstStyle/>
          <a:p>
            <a:r>
              <a:rPr lang="pt-BR" b="1" dirty="0">
                <a:solidFill>
                  <a:schemeClr val="accent1"/>
                </a:solidFill>
                <a:latin typeface="Cambria" panose="02040503050406030204" pitchFamily="18" charset="0"/>
              </a:rPr>
              <a:t>Actualizarea datelor despre </a:t>
            </a:r>
            <a:r>
              <a:rPr lang="ro-RO" b="1" dirty="0">
                <a:solidFill>
                  <a:schemeClr val="accent1"/>
                </a:solidFill>
                <a:latin typeface="Cambria" panose="02040503050406030204" pitchFamily="18" charset="0"/>
              </a:rPr>
              <a:t>elevi. </a:t>
            </a:r>
            <a:r>
              <a:rPr lang="pt-BR" b="1" dirty="0">
                <a:solidFill>
                  <a:schemeClr val="accent1"/>
                </a:solidFill>
                <a:latin typeface="Cambria" panose="02040503050406030204" pitchFamily="18" charset="0"/>
              </a:rPr>
              <a:t>Meniu</a:t>
            </a:r>
            <a:r>
              <a:rPr lang="ro-RO" b="1" dirty="0">
                <a:solidFill>
                  <a:schemeClr val="accent1"/>
                </a:solidFill>
                <a:latin typeface="Cambria" panose="02040503050406030204" pitchFamily="18" charset="0"/>
              </a:rPr>
              <a:t>l </a:t>
            </a:r>
            <a:r>
              <a:rPr lang="ro-RO" b="1" i="1" dirty="0">
                <a:solidFill>
                  <a:schemeClr val="accent1"/>
                </a:solidFill>
                <a:latin typeface="Cambria" panose="02040503050406030204" pitchFamily="18" charset="0"/>
              </a:rPr>
              <a:t>Elevi</a:t>
            </a:r>
            <a:r>
              <a:rPr lang="ro-RO" b="1" dirty="0">
                <a:solidFill>
                  <a:schemeClr val="accent1"/>
                </a:solidFill>
                <a:latin typeface="Cambria" panose="02040503050406030204" pitchFamily="18" charset="0"/>
              </a:rPr>
              <a:t> (8)</a:t>
            </a:r>
            <a:endParaRPr lang="en-US" b="1" dirty="0">
              <a:solidFill>
                <a:schemeClr val="accent1"/>
              </a:solidFill>
              <a:latin typeface="Cambria" panose="02040503050406030204" pitchFamily="18" charset="0"/>
            </a:endParaRPr>
          </a:p>
        </p:txBody>
      </p:sp>
      <p:sp>
        <p:nvSpPr>
          <p:cNvPr id="5" name="Content Placeholder 4">
            <a:extLst>
              <a:ext uri="{FF2B5EF4-FFF2-40B4-BE49-F238E27FC236}">
                <a16:creationId xmlns:a16="http://schemas.microsoft.com/office/drawing/2014/main" id="{2EBC3CD4-CB5F-4728-B908-43F82F7A52FB}"/>
              </a:ext>
            </a:extLst>
          </p:cNvPr>
          <p:cNvSpPr>
            <a:spLocks noGrp="1"/>
          </p:cNvSpPr>
          <p:nvPr>
            <p:ph idx="1"/>
          </p:nvPr>
        </p:nvSpPr>
        <p:spPr>
          <a:xfrm>
            <a:off x="1130270" y="1699490"/>
            <a:ext cx="10313585" cy="4507345"/>
          </a:xfrm>
        </p:spPr>
        <p:txBody>
          <a:bodyPr>
            <a:normAutofit/>
          </a:bodyPr>
          <a:lstStyle/>
          <a:p>
            <a:pPr marL="0" indent="0">
              <a:buNone/>
            </a:pPr>
            <a:r>
              <a:rPr lang="ro-RO" sz="1700" b="1" dirty="0">
                <a:solidFill>
                  <a:srgbClr val="FF0000"/>
                </a:solidFill>
                <a:latin typeface="Cambria" panose="02040503050406030204" pitchFamily="18" charset="0"/>
              </a:rPr>
              <a:t>Fila Grupa de discipline opționale </a:t>
            </a:r>
            <a:r>
              <a:rPr lang="ro-RO" sz="1700" b="1" dirty="0">
                <a:latin typeface="Cambria" panose="02040503050406030204" pitchFamily="18" charset="0"/>
              </a:rPr>
              <a:t>– în această filă se vor introduce toate grupele de discipline opționale la care participă elevul.</a:t>
            </a:r>
          </a:p>
          <a:p>
            <a:r>
              <a:rPr lang="ro-RO" sz="1700" b="1" dirty="0">
                <a:solidFill>
                  <a:schemeClr val="accent1">
                    <a:lumMod val="50000"/>
                  </a:schemeClr>
                </a:solidFill>
                <a:latin typeface="Cambria" panose="02040503050406030204" pitchFamily="18" charset="0"/>
              </a:rPr>
              <a:t>Adăugare – </a:t>
            </a:r>
            <a:r>
              <a:rPr lang="ro-RO" sz="1700" dirty="0">
                <a:latin typeface="Cambria" panose="02040503050406030204" pitchFamily="18" charset="0"/>
              </a:rPr>
              <a:t>acest buton permite adăugarea unei înregistrări;</a:t>
            </a:r>
            <a:endParaRPr lang="ro-RO" sz="1700" b="1" dirty="0">
              <a:solidFill>
                <a:schemeClr val="accent1">
                  <a:lumMod val="50000"/>
                </a:schemeClr>
              </a:solidFill>
              <a:latin typeface="Cambria" panose="02040503050406030204" pitchFamily="18" charset="0"/>
            </a:endParaRPr>
          </a:p>
          <a:p>
            <a:r>
              <a:rPr lang="ro-RO" sz="1700" b="1" dirty="0">
                <a:solidFill>
                  <a:schemeClr val="accent1">
                    <a:lumMod val="50000"/>
                  </a:schemeClr>
                </a:solidFill>
                <a:latin typeface="Cambria" panose="02040503050406030204" pitchFamily="18" charset="0"/>
              </a:rPr>
              <a:t>Grupa </a:t>
            </a:r>
            <a:r>
              <a:rPr lang="ro-RO" sz="1700" dirty="0">
                <a:latin typeface="Cambria" panose="02040503050406030204" pitchFamily="18" charset="0"/>
              </a:rPr>
              <a:t>– din lista derulantă se va selecta grupa de disciplină opțională;</a:t>
            </a:r>
          </a:p>
          <a:p>
            <a:r>
              <a:rPr lang="ro-RO" sz="1700" b="1" dirty="0">
                <a:solidFill>
                  <a:schemeClr val="accent1">
                    <a:lumMod val="50000"/>
                  </a:schemeClr>
                </a:solidFill>
                <a:latin typeface="Cambria" panose="02040503050406030204" pitchFamily="18" charset="0"/>
              </a:rPr>
              <a:t>Adăugare / Ștergere pentru toată clasa </a:t>
            </a:r>
            <a:r>
              <a:rPr lang="ro-RO" sz="1700" dirty="0">
                <a:latin typeface="Cambria" panose="02040503050406030204" pitchFamily="18" charset="0"/>
              </a:rPr>
              <a:t>– dacă toată clasa fac parte din această grupă de disciplină opțională, se va bifa opțiunea, astfel grupa dată automat va apărea la toți elevii din clasă. (Dacă a fost adăugată grupa la toată clasa, apoi se dorește ștergerea acesteia – la fel se va bifa opțiunea, apoi pe Ștergere)</a:t>
            </a:r>
          </a:p>
          <a:p>
            <a:pPr marL="0" indent="0">
              <a:buNone/>
            </a:pPr>
            <a:endParaRPr lang="ro-RO" sz="1700" b="1" dirty="0">
              <a:solidFill>
                <a:schemeClr val="accent1">
                  <a:lumMod val="50000"/>
                </a:schemeClr>
              </a:solidFill>
              <a:latin typeface="Cambria" panose="02040503050406030204" pitchFamily="18" charset="0"/>
            </a:endParaRPr>
          </a:p>
          <a:p>
            <a:pPr marL="0" indent="0">
              <a:buNone/>
            </a:pPr>
            <a:r>
              <a:rPr lang="ro-RO" sz="1700" b="1" dirty="0">
                <a:solidFill>
                  <a:schemeClr val="accent1">
                    <a:lumMod val="50000"/>
                  </a:schemeClr>
                </a:solidFill>
                <a:latin typeface="Cambria" panose="02040503050406030204" pitchFamily="18" charset="0"/>
              </a:rPr>
              <a:t>NOTĂ </a:t>
            </a:r>
            <a:r>
              <a:rPr lang="ro-RO" sz="1700" dirty="0">
                <a:latin typeface="Cambria" panose="02040503050406030204" pitchFamily="18" charset="0"/>
              </a:rPr>
              <a:t>– dacă în lista derulantă nu apare nici o grupă de discipline opționale, acest lucru ne spune că Administratorul Instituției nu a adăugat grupele respective în </a:t>
            </a:r>
            <a:r>
              <a:rPr lang="ro-RO" sz="1700" b="1" i="1" dirty="0">
                <a:latin typeface="Cambria" panose="02040503050406030204" pitchFamily="18" charset="0"/>
              </a:rPr>
              <a:t>Meniul Instituții – fila Grupa de discipline opționale</a:t>
            </a:r>
            <a:r>
              <a:rPr lang="ro-RO" sz="1700" dirty="0">
                <a:latin typeface="Cambria" panose="02040503050406030204" pitchFamily="18" charset="0"/>
              </a:rPr>
              <a:t>!</a:t>
            </a:r>
          </a:p>
        </p:txBody>
      </p:sp>
    </p:spTree>
    <p:extLst>
      <p:ext uri="{BB962C8B-B14F-4D97-AF65-F5344CB8AC3E}">
        <p14:creationId xmlns:p14="http://schemas.microsoft.com/office/powerpoint/2010/main" val="91285404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270" y="861045"/>
            <a:ext cx="9603275" cy="1049235"/>
          </a:xfrm>
        </p:spPr>
        <p:txBody>
          <a:bodyPr>
            <a:normAutofit/>
          </a:bodyPr>
          <a:lstStyle/>
          <a:p>
            <a:r>
              <a:rPr lang="pt-BR" b="1" dirty="0">
                <a:solidFill>
                  <a:schemeClr val="accent1"/>
                </a:solidFill>
                <a:latin typeface="Cambria" panose="02040503050406030204" pitchFamily="18" charset="0"/>
              </a:rPr>
              <a:t>Actualizarea datelor despre </a:t>
            </a:r>
            <a:r>
              <a:rPr lang="ro-RO" b="1" dirty="0">
                <a:solidFill>
                  <a:schemeClr val="accent1"/>
                </a:solidFill>
                <a:latin typeface="Cambria" panose="02040503050406030204" pitchFamily="18" charset="0"/>
              </a:rPr>
              <a:t>elevi. </a:t>
            </a:r>
            <a:r>
              <a:rPr lang="pt-BR" b="1" dirty="0">
                <a:solidFill>
                  <a:schemeClr val="accent1"/>
                </a:solidFill>
                <a:latin typeface="Cambria" panose="02040503050406030204" pitchFamily="18" charset="0"/>
              </a:rPr>
              <a:t>Meniu</a:t>
            </a:r>
            <a:r>
              <a:rPr lang="ro-RO" b="1" dirty="0">
                <a:solidFill>
                  <a:schemeClr val="accent1"/>
                </a:solidFill>
                <a:latin typeface="Cambria" panose="02040503050406030204" pitchFamily="18" charset="0"/>
              </a:rPr>
              <a:t>l </a:t>
            </a:r>
            <a:r>
              <a:rPr lang="ro-RO" b="1" i="1" dirty="0">
                <a:solidFill>
                  <a:schemeClr val="accent1"/>
                </a:solidFill>
                <a:latin typeface="Cambria" panose="02040503050406030204" pitchFamily="18" charset="0"/>
              </a:rPr>
              <a:t>Elevi</a:t>
            </a:r>
            <a:r>
              <a:rPr lang="ro-RO" b="1" dirty="0">
                <a:solidFill>
                  <a:schemeClr val="accent1"/>
                </a:solidFill>
                <a:latin typeface="Cambria" panose="02040503050406030204" pitchFamily="18" charset="0"/>
              </a:rPr>
              <a:t> (9)</a:t>
            </a:r>
            <a:endParaRPr lang="en-US" b="1" dirty="0">
              <a:solidFill>
                <a:schemeClr val="accent1"/>
              </a:solidFill>
              <a:latin typeface="Cambria" panose="02040503050406030204" pitchFamily="18" charset="0"/>
            </a:endParaRPr>
          </a:p>
        </p:txBody>
      </p:sp>
      <p:sp>
        <p:nvSpPr>
          <p:cNvPr id="5" name="Content Placeholder 4">
            <a:extLst>
              <a:ext uri="{FF2B5EF4-FFF2-40B4-BE49-F238E27FC236}">
                <a16:creationId xmlns:a16="http://schemas.microsoft.com/office/drawing/2014/main" id="{2EBC3CD4-CB5F-4728-B908-43F82F7A52FB}"/>
              </a:ext>
            </a:extLst>
          </p:cNvPr>
          <p:cNvSpPr>
            <a:spLocks noGrp="1"/>
          </p:cNvSpPr>
          <p:nvPr>
            <p:ph idx="1"/>
          </p:nvPr>
        </p:nvSpPr>
        <p:spPr>
          <a:xfrm>
            <a:off x="1130270" y="1699490"/>
            <a:ext cx="10313585" cy="4507345"/>
          </a:xfrm>
        </p:spPr>
        <p:txBody>
          <a:bodyPr>
            <a:normAutofit/>
          </a:bodyPr>
          <a:lstStyle/>
          <a:p>
            <a:pPr marL="0" indent="0">
              <a:buNone/>
            </a:pPr>
            <a:r>
              <a:rPr lang="ro-RO" sz="1700" b="1" dirty="0">
                <a:solidFill>
                  <a:srgbClr val="FF0000"/>
                </a:solidFill>
                <a:latin typeface="Cambria" panose="02040503050406030204" pitchFamily="18" charset="0"/>
              </a:rPr>
              <a:t>Fila Program prelungit </a:t>
            </a:r>
            <a:r>
              <a:rPr lang="ro-RO" sz="1700" b="1" dirty="0">
                <a:latin typeface="Cambria" panose="02040503050406030204" pitchFamily="18" charset="0"/>
              </a:rPr>
              <a:t>– dacă elevul frecventează programul prelungit, se va completa fila dată.</a:t>
            </a:r>
          </a:p>
          <a:p>
            <a:r>
              <a:rPr lang="ro-RO" sz="1700" b="1" dirty="0">
                <a:solidFill>
                  <a:schemeClr val="accent1">
                    <a:lumMod val="50000"/>
                  </a:schemeClr>
                </a:solidFill>
                <a:latin typeface="Cambria" panose="02040503050406030204" pitchFamily="18" charset="0"/>
              </a:rPr>
              <a:t>Adăugare – </a:t>
            </a:r>
            <a:r>
              <a:rPr lang="ro-RO" sz="1700" dirty="0">
                <a:latin typeface="Cambria" panose="02040503050406030204" pitchFamily="18" charset="0"/>
              </a:rPr>
              <a:t>acest buton permite adăugarea unei înregistrări;</a:t>
            </a:r>
            <a:endParaRPr lang="ro-RO" sz="1700" b="1" dirty="0">
              <a:solidFill>
                <a:schemeClr val="accent1">
                  <a:lumMod val="50000"/>
                </a:schemeClr>
              </a:solidFill>
              <a:latin typeface="Cambria" panose="02040503050406030204" pitchFamily="18" charset="0"/>
            </a:endParaRPr>
          </a:p>
          <a:p>
            <a:r>
              <a:rPr lang="ro-RO" sz="1700" b="1" dirty="0">
                <a:solidFill>
                  <a:schemeClr val="accent1">
                    <a:lumMod val="50000"/>
                  </a:schemeClr>
                </a:solidFill>
                <a:latin typeface="Cambria" panose="02040503050406030204" pitchFamily="18" charset="0"/>
              </a:rPr>
              <a:t>Grupa cu program prelungit </a:t>
            </a:r>
            <a:r>
              <a:rPr lang="ro-RO" sz="1700" dirty="0">
                <a:latin typeface="Cambria" panose="02040503050406030204" pitchFamily="18" charset="0"/>
              </a:rPr>
              <a:t>– din lista derulantă se va selecta programul prelungit;</a:t>
            </a:r>
          </a:p>
          <a:p>
            <a:r>
              <a:rPr lang="ro-RO" sz="1700" b="1" dirty="0">
                <a:solidFill>
                  <a:schemeClr val="accent1">
                    <a:lumMod val="50000"/>
                  </a:schemeClr>
                </a:solidFill>
                <a:latin typeface="Cambria" panose="02040503050406030204" pitchFamily="18" charset="0"/>
              </a:rPr>
              <a:t>Adăugare / Ștergere pentru toată clasa </a:t>
            </a:r>
            <a:r>
              <a:rPr lang="ro-RO" sz="1700" dirty="0">
                <a:latin typeface="Cambria" panose="02040503050406030204" pitchFamily="18" charset="0"/>
              </a:rPr>
              <a:t>– dacă toată clasa frecventează programul prelungit, se va bifa opțiunea, astfel programul automat va apărea la toți elevii din clasă. (Dacă a fost adăugat programul la toată clasa, apoi se dorește ștergerea acestuia – la fel se va bifa opțiunea, apoi pe Ștergere);</a:t>
            </a:r>
          </a:p>
          <a:p>
            <a:pPr marL="0" indent="0">
              <a:buNone/>
            </a:pPr>
            <a:endParaRPr lang="ro-RO" sz="1700" b="1" dirty="0">
              <a:solidFill>
                <a:schemeClr val="accent1">
                  <a:lumMod val="50000"/>
                </a:schemeClr>
              </a:solidFill>
              <a:latin typeface="Cambria" panose="02040503050406030204" pitchFamily="18" charset="0"/>
            </a:endParaRPr>
          </a:p>
          <a:p>
            <a:pPr marL="0" indent="0">
              <a:buNone/>
            </a:pPr>
            <a:r>
              <a:rPr lang="ro-RO" sz="1700" b="1" dirty="0">
                <a:solidFill>
                  <a:schemeClr val="accent1">
                    <a:lumMod val="50000"/>
                  </a:schemeClr>
                </a:solidFill>
                <a:latin typeface="Cambria" panose="02040503050406030204" pitchFamily="18" charset="0"/>
              </a:rPr>
              <a:t>NOTĂ </a:t>
            </a:r>
            <a:r>
              <a:rPr lang="ro-RO" sz="1700" dirty="0">
                <a:latin typeface="Cambria" panose="02040503050406030204" pitchFamily="18" charset="0"/>
              </a:rPr>
              <a:t>– dacă în lista derulantă nu apare nici un program prelungit, acest lucru ne spune că Administratorul Instituției nu a adăugat programul respectiv în </a:t>
            </a:r>
            <a:r>
              <a:rPr lang="ro-RO" sz="1700" b="1" i="1" dirty="0">
                <a:latin typeface="Cambria" panose="02040503050406030204" pitchFamily="18" charset="0"/>
              </a:rPr>
              <a:t>Meniul Instituții – fila Program prelungit</a:t>
            </a:r>
            <a:r>
              <a:rPr lang="ro-RO" sz="1700" dirty="0">
                <a:latin typeface="Cambria" panose="02040503050406030204" pitchFamily="18" charset="0"/>
              </a:rPr>
              <a:t>!</a:t>
            </a:r>
          </a:p>
        </p:txBody>
      </p:sp>
    </p:spTree>
    <p:extLst>
      <p:ext uri="{BB962C8B-B14F-4D97-AF65-F5344CB8AC3E}">
        <p14:creationId xmlns:p14="http://schemas.microsoft.com/office/powerpoint/2010/main" val="239417490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270" y="861045"/>
            <a:ext cx="9931460" cy="1049235"/>
          </a:xfrm>
        </p:spPr>
        <p:txBody>
          <a:bodyPr>
            <a:normAutofit/>
          </a:bodyPr>
          <a:lstStyle/>
          <a:p>
            <a:r>
              <a:rPr lang="pt-BR" b="1" dirty="0">
                <a:solidFill>
                  <a:schemeClr val="accent1"/>
                </a:solidFill>
                <a:latin typeface="Cambria" panose="02040503050406030204" pitchFamily="18" charset="0"/>
              </a:rPr>
              <a:t>Actualizarea datelor despre </a:t>
            </a:r>
            <a:r>
              <a:rPr lang="ro-RO" b="1" dirty="0">
                <a:solidFill>
                  <a:schemeClr val="accent1"/>
                </a:solidFill>
                <a:latin typeface="Cambria" panose="02040503050406030204" pitchFamily="18" charset="0"/>
              </a:rPr>
              <a:t>elevi. </a:t>
            </a:r>
            <a:r>
              <a:rPr lang="pt-BR" b="1" dirty="0">
                <a:solidFill>
                  <a:schemeClr val="accent1"/>
                </a:solidFill>
                <a:latin typeface="Cambria" panose="02040503050406030204" pitchFamily="18" charset="0"/>
              </a:rPr>
              <a:t>Meniu</a:t>
            </a:r>
            <a:r>
              <a:rPr lang="ro-RO" b="1" dirty="0">
                <a:solidFill>
                  <a:schemeClr val="accent1"/>
                </a:solidFill>
                <a:latin typeface="Cambria" panose="02040503050406030204" pitchFamily="18" charset="0"/>
              </a:rPr>
              <a:t>l </a:t>
            </a:r>
            <a:r>
              <a:rPr lang="ro-RO" b="1" i="1" dirty="0">
                <a:solidFill>
                  <a:schemeClr val="accent1"/>
                </a:solidFill>
                <a:latin typeface="Cambria" panose="02040503050406030204" pitchFamily="18" charset="0"/>
              </a:rPr>
              <a:t>Elevi</a:t>
            </a:r>
            <a:r>
              <a:rPr lang="ro-RO" b="1" dirty="0">
                <a:solidFill>
                  <a:schemeClr val="accent1"/>
                </a:solidFill>
                <a:latin typeface="Cambria" panose="02040503050406030204" pitchFamily="18" charset="0"/>
              </a:rPr>
              <a:t> (10)</a:t>
            </a:r>
            <a:endParaRPr lang="en-US" b="1" dirty="0">
              <a:solidFill>
                <a:schemeClr val="accent1"/>
              </a:solidFill>
              <a:latin typeface="Cambria" panose="02040503050406030204" pitchFamily="18" charset="0"/>
            </a:endParaRPr>
          </a:p>
        </p:txBody>
      </p:sp>
      <p:sp>
        <p:nvSpPr>
          <p:cNvPr id="5" name="Content Placeholder 4">
            <a:extLst>
              <a:ext uri="{FF2B5EF4-FFF2-40B4-BE49-F238E27FC236}">
                <a16:creationId xmlns:a16="http://schemas.microsoft.com/office/drawing/2014/main" id="{2EBC3CD4-CB5F-4728-B908-43F82F7A52FB}"/>
              </a:ext>
            </a:extLst>
          </p:cNvPr>
          <p:cNvSpPr>
            <a:spLocks noGrp="1"/>
          </p:cNvSpPr>
          <p:nvPr>
            <p:ph idx="1"/>
          </p:nvPr>
        </p:nvSpPr>
        <p:spPr>
          <a:xfrm>
            <a:off x="1130270" y="1699490"/>
            <a:ext cx="10313585" cy="4507345"/>
          </a:xfrm>
        </p:spPr>
        <p:txBody>
          <a:bodyPr>
            <a:normAutofit/>
          </a:bodyPr>
          <a:lstStyle/>
          <a:p>
            <a:pPr marL="0" indent="0">
              <a:buNone/>
            </a:pPr>
            <a:r>
              <a:rPr lang="ro-RO" sz="1700" b="1" dirty="0">
                <a:solidFill>
                  <a:srgbClr val="FF0000"/>
                </a:solidFill>
                <a:latin typeface="Cambria" panose="02040503050406030204" pitchFamily="18" charset="0"/>
              </a:rPr>
              <a:t>Fila Cercuri </a:t>
            </a:r>
            <a:r>
              <a:rPr lang="ro-RO" sz="1700" b="1" dirty="0">
                <a:latin typeface="Cambria" panose="02040503050406030204" pitchFamily="18" charset="0"/>
              </a:rPr>
              <a:t>– dacă elevul frecventează careva cercuri, se va completa fila dată.</a:t>
            </a:r>
          </a:p>
          <a:p>
            <a:r>
              <a:rPr lang="ro-RO" sz="1700" b="1" dirty="0">
                <a:solidFill>
                  <a:schemeClr val="accent1">
                    <a:lumMod val="50000"/>
                  </a:schemeClr>
                </a:solidFill>
                <a:latin typeface="Cambria" panose="02040503050406030204" pitchFamily="18" charset="0"/>
              </a:rPr>
              <a:t>Adăugare – </a:t>
            </a:r>
            <a:r>
              <a:rPr lang="ro-RO" sz="1700" dirty="0">
                <a:latin typeface="Cambria" panose="02040503050406030204" pitchFamily="18" charset="0"/>
              </a:rPr>
              <a:t>acest buton permite adăugarea unei înregistrări;</a:t>
            </a:r>
            <a:endParaRPr lang="ro-RO" sz="1700" b="1" dirty="0">
              <a:solidFill>
                <a:schemeClr val="accent1">
                  <a:lumMod val="50000"/>
                </a:schemeClr>
              </a:solidFill>
              <a:latin typeface="Cambria" panose="02040503050406030204" pitchFamily="18" charset="0"/>
            </a:endParaRPr>
          </a:p>
          <a:p>
            <a:r>
              <a:rPr lang="ro-RO" sz="1700" b="1" dirty="0">
                <a:solidFill>
                  <a:schemeClr val="accent1">
                    <a:lumMod val="50000"/>
                  </a:schemeClr>
                </a:solidFill>
                <a:latin typeface="Cambria" panose="02040503050406030204" pitchFamily="18" charset="0"/>
              </a:rPr>
              <a:t>Selectați cercul </a:t>
            </a:r>
            <a:r>
              <a:rPr lang="ro-RO" sz="1700" dirty="0">
                <a:latin typeface="Cambria" panose="02040503050406030204" pitchFamily="18" charset="0"/>
              </a:rPr>
              <a:t>– din lista derulantă se va selecta cercul la care participă elevul;</a:t>
            </a:r>
          </a:p>
          <a:p>
            <a:r>
              <a:rPr lang="ro-RO" sz="1700" b="1" dirty="0">
                <a:solidFill>
                  <a:schemeClr val="accent1">
                    <a:lumMod val="50000"/>
                  </a:schemeClr>
                </a:solidFill>
                <a:latin typeface="Cambria" panose="02040503050406030204" pitchFamily="18" charset="0"/>
              </a:rPr>
              <a:t>Adăugare / Ștergere pentru toată clasa </a:t>
            </a:r>
            <a:r>
              <a:rPr lang="ro-RO" sz="1700" dirty="0">
                <a:latin typeface="Cambria" panose="02040503050406030204" pitchFamily="18" charset="0"/>
              </a:rPr>
              <a:t>– dacă toată clasa frecventează cercul respectiv, se va bifa opțiunea, astfel cercul automat va apărea la toți elevii din clasă. (Dacă a fost adăugat cercul la toată clasa, apoi se dorește ștergerea acestuia – la fel se va bifa opțiunea, apoi pe Ștergere);</a:t>
            </a:r>
          </a:p>
          <a:p>
            <a:pPr marL="0" indent="0">
              <a:buNone/>
            </a:pPr>
            <a:endParaRPr lang="ro-RO" sz="1700" b="1" dirty="0">
              <a:solidFill>
                <a:schemeClr val="accent1">
                  <a:lumMod val="50000"/>
                </a:schemeClr>
              </a:solidFill>
              <a:latin typeface="Cambria" panose="02040503050406030204" pitchFamily="18" charset="0"/>
            </a:endParaRPr>
          </a:p>
          <a:p>
            <a:pPr marL="0" indent="0">
              <a:buNone/>
            </a:pPr>
            <a:r>
              <a:rPr lang="ro-RO" sz="1700" b="1" dirty="0">
                <a:solidFill>
                  <a:schemeClr val="accent1">
                    <a:lumMod val="50000"/>
                  </a:schemeClr>
                </a:solidFill>
                <a:latin typeface="Cambria" panose="02040503050406030204" pitchFamily="18" charset="0"/>
              </a:rPr>
              <a:t>NOTĂ </a:t>
            </a:r>
            <a:r>
              <a:rPr lang="ro-RO" sz="1700" dirty="0">
                <a:latin typeface="Cambria" panose="02040503050406030204" pitchFamily="18" charset="0"/>
              </a:rPr>
              <a:t>– dacă în lista derulantă nu apare nici un cerc, acest lucru ne spune că Administratorul Instituției nu a adăugat cercul respectiv în </a:t>
            </a:r>
            <a:r>
              <a:rPr lang="ro-RO" sz="1700" b="1" i="1" dirty="0">
                <a:latin typeface="Cambria" panose="02040503050406030204" pitchFamily="18" charset="0"/>
              </a:rPr>
              <a:t>Meniul Instituții – fila Cercuri</a:t>
            </a:r>
            <a:r>
              <a:rPr lang="ro-RO" sz="1700" dirty="0">
                <a:latin typeface="Cambria" panose="02040503050406030204" pitchFamily="18" charset="0"/>
              </a:rPr>
              <a:t>!</a:t>
            </a:r>
          </a:p>
        </p:txBody>
      </p:sp>
    </p:spTree>
    <p:extLst>
      <p:ext uri="{BB962C8B-B14F-4D97-AF65-F5344CB8AC3E}">
        <p14:creationId xmlns:p14="http://schemas.microsoft.com/office/powerpoint/2010/main" val="244964467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270" y="861045"/>
            <a:ext cx="9931460" cy="1049235"/>
          </a:xfrm>
        </p:spPr>
        <p:txBody>
          <a:bodyPr>
            <a:normAutofit/>
          </a:bodyPr>
          <a:lstStyle/>
          <a:p>
            <a:r>
              <a:rPr lang="pt-BR" b="1" dirty="0">
                <a:solidFill>
                  <a:schemeClr val="accent1"/>
                </a:solidFill>
                <a:latin typeface="Cambria" panose="02040503050406030204" pitchFamily="18" charset="0"/>
              </a:rPr>
              <a:t>Actualizarea datelor despre </a:t>
            </a:r>
            <a:r>
              <a:rPr lang="ro-RO" b="1" dirty="0">
                <a:solidFill>
                  <a:schemeClr val="accent1"/>
                </a:solidFill>
                <a:latin typeface="Cambria" panose="02040503050406030204" pitchFamily="18" charset="0"/>
              </a:rPr>
              <a:t>elevi. </a:t>
            </a:r>
            <a:r>
              <a:rPr lang="pt-BR" b="1" dirty="0">
                <a:solidFill>
                  <a:schemeClr val="accent1"/>
                </a:solidFill>
                <a:latin typeface="Cambria" panose="02040503050406030204" pitchFamily="18" charset="0"/>
              </a:rPr>
              <a:t>Meniu</a:t>
            </a:r>
            <a:r>
              <a:rPr lang="ro-RO" b="1" dirty="0">
                <a:solidFill>
                  <a:schemeClr val="accent1"/>
                </a:solidFill>
                <a:latin typeface="Cambria" panose="02040503050406030204" pitchFamily="18" charset="0"/>
              </a:rPr>
              <a:t>l </a:t>
            </a:r>
            <a:r>
              <a:rPr lang="ro-RO" b="1" i="1" dirty="0">
                <a:solidFill>
                  <a:schemeClr val="accent1"/>
                </a:solidFill>
                <a:latin typeface="Cambria" panose="02040503050406030204" pitchFamily="18" charset="0"/>
              </a:rPr>
              <a:t>Elevi</a:t>
            </a:r>
            <a:r>
              <a:rPr lang="ro-RO" b="1" dirty="0">
                <a:solidFill>
                  <a:schemeClr val="accent1"/>
                </a:solidFill>
                <a:latin typeface="Cambria" panose="02040503050406030204" pitchFamily="18" charset="0"/>
              </a:rPr>
              <a:t> (11)</a:t>
            </a:r>
            <a:endParaRPr lang="en-US" b="1" dirty="0">
              <a:solidFill>
                <a:schemeClr val="accent1"/>
              </a:solidFill>
              <a:latin typeface="Cambria" panose="02040503050406030204" pitchFamily="18" charset="0"/>
            </a:endParaRPr>
          </a:p>
        </p:txBody>
      </p:sp>
      <p:sp>
        <p:nvSpPr>
          <p:cNvPr id="5" name="Content Placeholder 4">
            <a:extLst>
              <a:ext uri="{FF2B5EF4-FFF2-40B4-BE49-F238E27FC236}">
                <a16:creationId xmlns:a16="http://schemas.microsoft.com/office/drawing/2014/main" id="{2EBC3CD4-CB5F-4728-B908-43F82F7A52FB}"/>
              </a:ext>
            </a:extLst>
          </p:cNvPr>
          <p:cNvSpPr>
            <a:spLocks noGrp="1"/>
          </p:cNvSpPr>
          <p:nvPr>
            <p:ph idx="1"/>
          </p:nvPr>
        </p:nvSpPr>
        <p:spPr>
          <a:xfrm>
            <a:off x="1130270" y="1699490"/>
            <a:ext cx="10313585" cy="4507345"/>
          </a:xfrm>
        </p:spPr>
        <p:txBody>
          <a:bodyPr>
            <a:normAutofit/>
          </a:bodyPr>
          <a:lstStyle/>
          <a:p>
            <a:pPr marL="0" indent="0">
              <a:buNone/>
            </a:pPr>
            <a:r>
              <a:rPr lang="ro-RO" sz="1700" b="1" dirty="0">
                <a:solidFill>
                  <a:srgbClr val="FF0000"/>
                </a:solidFill>
                <a:latin typeface="Cambria" panose="02040503050406030204" pitchFamily="18" charset="0"/>
              </a:rPr>
              <a:t>Fila Secții </a:t>
            </a:r>
            <a:r>
              <a:rPr lang="ro-RO" sz="1700" b="1" dirty="0">
                <a:latin typeface="Cambria" panose="02040503050406030204" pitchFamily="18" charset="0"/>
              </a:rPr>
              <a:t>– dacă elevul frecventează careva secții sportive, se va completa fila dată.</a:t>
            </a:r>
          </a:p>
          <a:p>
            <a:r>
              <a:rPr lang="ro-RO" sz="1700" b="1" dirty="0">
                <a:solidFill>
                  <a:schemeClr val="accent1">
                    <a:lumMod val="50000"/>
                  </a:schemeClr>
                </a:solidFill>
                <a:latin typeface="Cambria" panose="02040503050406030204" pitchFamily="18" charset="0"/>
              </a:rPr>
              <a:t>Adăugare – </a:t>
            </a:r>
            <a:r>
              <a:rPr lang="ro-RO" sz="1700" dirty="0">
                <a:latin typeface="Cambria" panose="02040503050406030204" pitchFamily="18" charset="0"/>
              </a:rPr>
              <a:t>acest buton permite adăugarea unei înregistrări;</a:t>
            </a:r>
            <a:endParaRPr lang="ro-RO" sz="1700" b="1" dirty="0">
              <a:solidFill>
                <a:schemeClr val="accent1">
                  <a:lumMod val="50000"/>
                </a:schemeClr>
              </a:solidFill>
              <a:latin typeface="Cambria" panose="02040503050406030204" pitchFamily="18" charset="0"/>
            </a:endParaRPr>
          </a:p>
          <a:p>
            <a:r>
              <a:rPr lang="ro-RO" sz="1700" b="1" dirty="0">
                <a:solidFill>
                  <a:schemeClr val="accent1">
                    <a:lumMod val="50000"/>
                  </a:schemeClr>
                </a:solidFill>
                <a:latin typeface="Cambria" panose="02040503050406030204" pitchFamily="18" charset="0"/>
              </a:rPr>
              <a:t>Secția </a:t>
            </a:r>
            <a:r>
              <a:rPr lang="ro-RO" sz="1700" dirty="0">
                <a:latin typeface="Cambria" panose="02040503050406030204" pitchFamily="18" charset="0"/>
              </a:rPr>
              <a:t>– din lista derulantă se va selecta secția sportivă la care participă elevul;</a:t>
            </a:r>
          </a:p>
          <a:p>
            <a:r>
              <a:rPr lang="ro-RO" sz="1700" b="1" dirty="0">
                <a:solidFill>
                  <a:schemeClr val="accent1">
                    <a:lumMod val="50000"/>
                  </a:schemeClr>
                </a:solidFill>
                <a:latin typeface="Cambria" panose="02040503050406030204" pitchFamily="18" charset="0"/>
              </a:rPr>
              <a:t>Adăugare / Ștergere pentru toată clasa </a:t>
            </a:r>
            <a:r>
              <a:rPr lang="ro-RO" sz="1700" dirty="0">
                <a:latin typeface="Cambria" panose="02040503050406030204" pitchFamily="18" charset="0"/>
              </a:rPr>
              <a:t>– dacă toată clasa frecventează secția respectivă, se va bifa opțiunea, astfel secția automat va apărea la toți elevii din clasă. (Dacă a fost adăugată secția la toată clasa, apoi se dorește ștergerea acesteia – la fel se va bifa opțiunea, apoi pe Ștergere);</a:t>
            </a:r>
          </a:p>
          <a:p>
            <a:pPr marL="0" indent="0">
              <a:buNone/>
            </a:pPr>
            <a:endParaRPr lang="ro-RO" sz="1700" b="1" dirty="0">
              <a:solidFill>
                <a:schemeClr val="accent1">
                  <a:lumMod val="50000"/>
                </a:schemeClr>
              </a:solidFill>
              <a:latin typeface="Cambria" panose="02040503050406030204" pitchFamily="18" charset="0"/>
            </a:endParaRPr>
          </a:p>
          <a:p>
            <a:pPr marL="0" indent="0">
              <a:buNone/>
            </a:pPr>
            <a:r>
              <a:rPr lang="ro-RO" sz="1700" b="1" dirty="0">
                <a:solidFill>
                  <a:schemeClr val="accent1">
                    <a:lumMod val="50000"/>
                  </a:schemeClr>
                </a:solidFill>
                <a:latin typeface="Cambria" panose="02040503050406030204" pitchFamily="18" charset="0"/>
              </a:rPr>
              <a:t>NOTĂ </a:t>
            </a:r>
            <a:r>
              <a:rPr lang="ro-RO" sz="1700" dirty="0">
                <a:latin typeface="Cambria" panose="02040503050406030204" pitchFamily="18" charset="0"/>
              </a:rPr>
              <a:t>– dacă în lista derulantă nu apare nici o secție, acest lucru ne spune că Administratorul Instituției nu a adăugat secția sportivă în </a:t>
            </a:r>
            <a:r>
              <a:rPr lang="ro-RO" sz="1700" b="1" i="1" dirty="0">
                <a:latin typeface="Cambria" panose="02040503050406030204" pitchFamily="18" charset="0"/>
              </a:rPr>
              <a:t>Meniul Instituții – fila Secții sportive</a:t>
            </a:r>
            <a:r>
              <a:rPr lang="ro-RO" sz="1700" dirty="0">
                <a:latin typeface="Cambria" panose="02040503050406030204" pitchFamily="18" charset="0"/>
              </a:rPr>
              <a:t>!</a:t>
            </a:r>
          </a:p>
        </p:txBody>
      </p:sp>
    </p:spTree>
    <p:extLst>
      <p:ext uri="{BB962C8B-B14F-4D97-AF65-F5344CB8AC3E}">
        <p14:creationId xmlns:p14="http://schemas.microsoft.com/office/powerpoint/2010/main" val="88375147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1052" y="958037"/>
            <a:ext cx="10285093" cy="1059305"/>
          </a:xfrm>
        </p:spPr>
        <p:txBody>
          <a:bodyPr>
            <a:normAutofit/>
          </a:bodyPr>
          <a:lstStyle/>
          <a:p>
            <a:r>
              <a:rPr lang="pt-BR" b="1" dirty="0">
                <a:solidFill>
                  <a:schemeClr val="accent1"/>
                </a:solidFill>
                <a:latin typeface="Cambria" panose="02040503050406030204" pitchFamily="18" charset="0"/>
              </a:rPr>
              <a:t>Actualizarea datelor despre </a:t>
            </a:r>
            <a:r>
              <a:rPr lang="ro-RO" b="1" dirty="0">
                <a:solidFill>
                  <a:schemeClr val="accent1"/>
                </a:solidFill>
                <a:latin typeface="Cambria" panose="02040503050406030204" pitchFamily="18" charset="0"/>
              </a:rPr>
              <a:t>elevi. </a:t>
            </a:r>
            <a:r>
              <a:rPr lang="pt-BR" b="1" dirty="0">
                <a:solidFill>
                  <a:schemeClr val="accent1"/>
                </a:solidFill>
                <a:latin typeface="Cambria" panose="02040503050406030204" pitchFamily="18" charset="0"/>
              </a:rPr>
              <a:t>Meniu</a:t>
            </a:r>
            <a:r>
              <a:rPr lang="ro-RO" b="1" dirty="0">
                <a:solidFill>
                  <a:schemeClr val="accent1"/>
                </a:solidFill>
                <a:latin typeface="Cambria" panose="02040503050406030204" pitchFamily="18" charset="0"/>
              </a:rPr>
              <a:t>l </a:t>
            </a:r>
            <a:r>
              <a:rPr lang="ro-RO" b="1" i="1" dirty="0">
                <a:solidFill>
                  <a:schemeClr val="accent1"/>
                </a:solidFill>
                <a:latin typeface="Cambria" panose="02040503050406030204" pitchFamily="18" charset="0"/>
              </a:rPr>
              <a:t>Elevi</a:t>
            </a:r>
            <a:r>
              <a:rPr lang="ro-RO" b="1" dirty="0">
                <a:solidFill>
                  <a:schemeClr val="accent1"/>
                </a:solidFill>
                <a:latin typeface="Cambria" panose="02040503050406030204" pitchFamily="18" charset="0"/>
              </a:rPr>
              <a:t> (12)</a:t>
            </a:r>
            <a:endParaRPr lang="en-US" b="1" dirty="0">
              <a:solidFill>
                <a:schemeClr val="accent1"/>
              </a:solidFill>
              <a:latin typeface="Cambria" panose="02040503050406030204" pitchFamily="18" charset="0"/>
            </a:endParaRPr>
          </a:p>
        </p:txBody>
      </p:sp>
      <p:sp>
        <p:nvSpPr>
          <p:cNvPr id="5" name="Content Placeholder 4">
            <a:extLst>
              <a:ext uri="{FF2B5EF4-FFF2-40B4-BE49-F238E27FC236}">
                <a16:creationId xmlns:a16="http://schemas.microsoft.com/office/drawing/2014/main" id="{2EBC3CD4-CB5F-4728-B908-43F82F7A52FB}"/>
              </a:ext>
            </a:extLst>
          </p:cNvPr>
          <p:cNvSpPr>
            <a:spLocks noGrp="1"/>
          </p:cNvSpPr>
          <p:nvPr>
            <p:ph sz="half" idx="1"/>
          </p:nvPr>
        </p:nvSpPr>
        <p:spPr>
          <a:xfrm>
            <a:off x="775855" y="1709339"/>
            <a:ext cx="7499927" cy="4174835"/>
          </a:xfrm>
        </p:spPr>
        <p:txBody>
          <a:bodyPr>
            <a:noAutofit/>
          </a:bodyPr>
          <a:lstStyle/>
          <a:p>
            <a:pPr marL="0" indent="0">
              <a:buNone/>
            </a:pPr>
            <a:r>
              <a:rPr lang="ro-RO" sz="1200" b="1" dirty="0">
                <a:solidFill>
                  <a:srgbClr val="FF0000"/>
                </a:solidFill>
                <a:latin typeface="Cambria" panose="02040503050406030204" pitchFamily="18" charset="0"/>
              </a:rPr>
              <a:t>Fila Plan cadru </a:t>
            </a:r>
            <a:r>
              <a:rPr lang="ro-RO" sz="1200" b="1" dirty="0">
                <a:latin typeface="Cambria" panose="02040503050406030204" pitchFamily="18" charset="0"/>
              </a:rPr>
              <a:t>– OBLIGATORIU se va completa Planul cadru al elevilor la Etapa 1 - Deschiderea anului de studii.</a:t>
            </a:r>
          </a:p>
          <a:p>
            <a:r>
              <a:rPr lang="ro-RO" sz="1200" b="1" dirty="0">
                <a:solidFill>
                  <a:schemeClr val="accent1">
                    <a:lumMod val="50000"/>
                  </a:schemeClr>
                </a:solidFill>
                <a:latin typeface="Cambria" panose="02040503050406030204" pitchFamily="18" charset="0"/>
              </a:rPr>
              <a:t>Adăugare – </a:t>
            </a:r>
            <a:r>
              <a:rPr lang="ro-RO" sz="1200" dirty="0">
                <a:latin typeface="Cambria" panose="02040503050406030204" pitchFamily="18" charset="0"/>
              </a:rPr>
              <a:t>acest buton permite adăugarea unei înregistrări;</a:t>
            </a:r>
            <a:endParaRPr lang="ro-RO" sz="1200" b="1" dirty="0">
              <a:solidFill>
                <a:schemeClr val="accent1">
                  <a:lumMod val="50000"/>
                </a:schemeClr>
              </a:solidFill>
              <a:latin typeface="Cambria" panose="02040503050406030204" pitchFamily="18" charset="0"/>
            </a:endParaRPr>
          </a:p>
          <a:p>
            <a:r>
              <a:rPr lang="en-US" sz="1200" b="1" dirty="0" err="1">
                <a:solidFill>
                  <a:schemeClr val="accent1">
                    <a:lumMod val="50000"/>
                  </a:schemeClr>
                </a:solidFill>
                <a:latin typeface="Cambria" panose="02040503050406030204" pitchFamily="18" charset="0"/>
              </a:rPr>
              <a:t>Disciplina</a:t>
            </a:r>
            <a:r>
              <a:rPr lang="ro-RO" sz="1200" b="1" dirty="0">
                <a:solidFill>
                  <a:schemeClr val="accent1">
                    <a:lumMod val="50000"/>
                  </a:schemeClr>
                </a:solidFill>
                <a:latin typeface="Cambria" panose="02040503050406030204" pitchFamily="18" charset="0"/>
              </a:rPr>
              <a:t> </a:t>
            </a:r>
            <a:r>
              <a:rPr lang="ro-RO" sz="1200" dirty="0">
                <a:latin typeface="Cambria" panose="02040503050406030204" pitchFamily="18" charset="0"/>
              </a:rPr>
              <a:t>– din lista derulantă se va selecta disciplina</a:t>
            </a:r>
            <a:r>
              <a:rPr lang="en-US" sz="1200" dirty="0">
                <a:latin typeface="Cambria" panose="02040503050406030204" pitchFamily="18" charset="0"/>
              </a:rPr>
              <a:t> </a:t>
            </a:r>
            <a:r>
              <a:rPr lang="en-US" sz="1200" dirty="0" err="1">
                <a:latin typeface="Cambria" panose="02040503050406030204" pitchFamily="18" charset="0"/>
              </a:rPr>
              <a:t>studiat</a:t>
            </a:r>
            <a:r>
              <a:rPr lang="ro-RO" sz="1200" dirty="0">
                <a:latin typeface="Cambria" panose="02040503050406030204" pitchFamily="18" charset="0"/>
              </a:rPr>
              <a:t>ă;</a:t>
            </a:r>
            <a:br>
              <a:rPr lang="ro-RO" sz="1200" dirty="0">
                <a:latin typeface="Cambria" panose="02040503050406030204" pitchFamily="18" charset="0"/>
              </a:rPr>
            </a:br>
            <a:r>
              <a:rPr lang="ro-RO" sz="1200" dirty="0">
                <a:latin typeface="Cambria" panose="02040503050406030204" pitchFamily="18" charset="0"/>
              </a:rPr>
              <a:t>sau</a:t>
            </a:r>
          </a:p>
          <a:p>
            <a:r>
              <a:rPr lang="en-US" sz="1200" b="1" dirty="0" err="1">
                <a:solidFill>
                  <a:schemeClr val="accent1">
                    <a:lumMod val="50000"/>
                  </a:schemeClr>
                </a:solidFill>
                <a:latin typeface="Cambria" panose="02040503050406030204" pitchFamily="18" charset="0"/>
              </a:rPr>
              <a:t>Disciplina</a:t>
            </a:r>
            <a:r>
              <a:rPr lang="ro-RO" sz="1200" b="1" dirty="0">
                <a:solidFill>
                  <a:schemeClr val="accent1">
                    <a:lumMod val="50000"/>
                  </a:schemeClr>
                </a:solidFill>
                <a:latin typeface="Cambria" panose="02040503050406030204" pitchFamily="18" charset="0"/>
              </a:rPr>
              <a:t> opțională </a:t>
            </a:r>
            <a:r>
              <a:rPr lang="ro-RO" sz="1200" dirty="0">
                <a:latin typeface="Cambria" panose="02040503050406030204" pitchFamily="18" charset="0"/>
              </a:rPr>
              <a:t>– din lista derulantă se va selecta disciplina</a:t>
            </a:r>
            <a:r>
              <a:rPr lang="en-US" sz="1200" dirty="0">
                <a:latin typeface="Cambria" panose="02040503050406030204" pitchFamily="18" charset="0"/>
              </a:rPr>
              <a:t> </a:t>
            </a:r>
            <a:r>
              <a:rPr lang="en-US" sz="1200" dirty="0" err="1">
                <a:latin typeface="Cambria" panose="02040503050406030204" pitchFamily="18" charset="0"/>
              </a:rPr>
              <a:t>studiat</a:t>
            </a:r>
            <a:r>
              <a:rPr lang="ro-RO" sz="1200" dirty="0">
                <a:latin typeface="Cambria" panose="02040503050406030204" pitchFamily="18" charset="0"/>
              </a:rPr>
              <a:t>ă;</a:t>
            </a:r>
          </a:p>
          <a:p>
            <a:r>
              <a:rPr lang="ro-RO" sz="1200" b="1" dirty="0">
                <a:solidFill>
                  <a:schemeClr val="accent1">
                    <a:lumMod val="50000"/>
                  </a:schemeClr>
                </a:solidFill>
                <a:latin typeface="Cambria" panose="02040503050406030204" pitchFamily="18" charset="0"/>
              </a:rPr>
              <a:t>Tipul evaluării </a:t>
            </a:r>
            <a:r>
              <a:rPr lang="ro-RO" sz="1200" dirty="0">
                <a:latin typeface="Cambria" panose="02040503050406030204" pitchFamily="18" charset="0"/>
              </a:rPr>
              <a:t>– </a:t>
            </a:r>
            <a:r>
              <a:rPr lang="en-US" sz="1200" dirty="0">
                <a:latin typeface="Cambria" panose="02040503050406030204" pitchFamily="18" charset="0"/>
              </a:rPr>
              <a:t>se </a:t>
            </a:r>
            <a:r>
              <a:rPr lang="ro-RO" sz="1200" dirty="0">
                <a:latin typeface="Cambria" panose="02040503050406030204" pitchFamily="18" charset="0"/>
              </a:rPr>
              <a:t>vor selecta evaluările pentru disciplina selectată. Pentru a selecta doar o evaluare – se va face un clic stânga pe aceasta, pentru a selecta mai multe evaluări – ținând apăsată tasta CTRL se va face clic stânga pe evaluările necesare;</a:t>
            </a:r>
          </a:p>
          <a:p>
            <a:r>
              <a:rPr lang="ro-RO" sz="1200" b="1" dirty="0">
                <a:solidFill>
                  <a:schemeClr val="accent1">
                    <a:lumMod val="50000"/>
                  </a:schemeClr>
                </a:solidFill>
                <a:latin typeface="Cambria" panose="02040503050406030204" pitchFamily="18" charset="0"/>
              </a:rPr>
              <a:t>Formatul notei </a:t>
            </a:r>
            <a:r>
              <a:rPr lang="ro-RO" sz="1200" dirty="0">
                <a:latin typeface="Cambria" panose="02040503050406030204" pitchFamily="18" charset="0"/>
              </a:rPr>
              <a:t>– din lista derulantă se va selecta tipul notei pentru disciplina și evaluarea selectată:</a:t>
            </a:r>
          </a:p>
          <a:p>
            <a:pPr lvl="1"/>
            <a:r>
              <a:rPr lang="ro-RO" sz="1200" dirty="0">
                <a:latin typeface="Cambria" panose="02040503050406030204" pitchFamily="18" charset="0"/>
              </a:rPr>
              <a:t>Numeric întreg (de ex. 5, 7, 10);</a:t>
            </a:r>
          </a:p>
          <a:p>
            <a:pPr lvl="1"/>
            <a:r>
              <a:rPr lang="ro-RO" sz="1200" dirty="0">
                <a:latin typeface="Cambria" panose="02040503050406030204" pitchFamily="18" charset="0"/>
              </a:rPr>
              <a:t>Numeric fracționar (de ex. 5,60; 7,00)</a:t>
            </a:r>
          </a:p>
          <a:p>
            <a:pPr lvl="1"/>
            <a:r>
              <a:rPr lang="ro-RO" sz="1200" dirty="0">
                <a:latin typeface="Cambria" panose="02040503050406030204" pitchFamily="18" charset="0"/>
              </a:rPr>
              <a:t>Caracterial (de ex. foarte bine, bine, admis etc.)</a:t>
            </a:r>
          </a:p>
          <a:p>
            <a:pPr lvl="1"/>
            <a:r>
              <a:rPr lang="ro-RO" sz="1200" dirty="0">
                <a:latin typeface="Cambria" panose="02040503050406030204" pitchFamily="18" charset="0"/>
              </a:rPr>
              <a:t>Fără notă (se aplică la disciplinele care nu se notează, de ex. Dezvoltarea personală)</a:t>
            </a:r>
          </a:p>
          <a:p>
            <a:r>
              <a:rPr lang="ro-RO" sz="1200" b="1" dirty="0">
                <a:solidFill>
                  <a:schemeClr val="accent1">
                    <a:lumMod val="50000"/>
                  </a:schemeClr>
                </a:solidFill>
                <a:latin typeface="Cambria" panose="02040503050406030204" pitchFamily="18" charset="0"/>
              </a:rPr>
              <a:t>Aplică pentru toată clasa </a:t>
            </a:r>
            <a:r>
              <a:rPr lang="ro-RO" sz="1200" dirty="0">
                <a:latin typeface="Cambria" panose="02040503050406030204" pitchFamily="18" charset="0"/>
              </a:rPr>
              <a:t>– pe ca disciplina selectată să apară la toată clasa – se va bifa această opțiune.</a:t>
            </a:r>
          </a:p>
        </p:txBody>
      </p:sp>
      <p:sp>
        <p:nvSpPr>
          <p:cNvPr id="3" name="Content Placeholder 2">
            <a:extLst>
              <a:ext uri="{FF2B5EF4-FFF2-40B4-BE49-F238E27FC236}">
                <a16:creationId xmlns:a16="http://schemas.microsoft.com/office/drawing/2014/main" id="{384B260A-B792-4ACB-BAA4-EA1A413F9BC7}"/>
              </a:ext>
            </a:extLst>
          </p:cNvPr>
          <p:cNvSpPr>
            <a:spLocks noGrp="1"/>
          </p:cNvSpPr>
          <p:nvPr>
            <p:ph sz="half" idx="2"/>
          </p:nvPr>
        </p:nvSpPr>
        <p:spPr>
          <a:xfrm>
            <a:off x="8451273" y="1830023"/>
            <a:ext cx="3434794" cy="4174835"/>
          </a:xfrm>
        </p:spPr>
        <p:style>
          <a:lnRef idx="2">
            <a:schemeClr val="accent3"/>
          </a:lnRef>
          <a:fillRef idx="1">
            <a:schemeClr val="lt1"/>
          </a:fillRef>
          <a:effectRef idx="0">
            <a:schemeClr val="accent3"/>
          </a:effectRef>
          <a:fontRef idx="minor">
            <a:schemeClr val="dk1"/>
          </a:fontRef>
        </p:style>
        <p:txBody>
          <a:bodyPr>
            <a:normAutofit fontScale="55000" lnSpcReduction="20000"/>
          </a:bodyPr>
          <a:lstStyle/>
          <a:p>
            <a:pPr marL="0" indent="0">
              <a:buNone/>
            </a:pPr>
            <a:r>
              <a:rPr lang="ro-RO" b="1" dirty="0">
                <a:solidFill>
                  <a:schemeClr val="accent1">
                    <a:lumMod val="50000"/>
                  </a:schemeClr>
                </a:solidFill>
                <a:latin typeface="Cambria" panose="02040503050406030204" pitchFamily="18" charset="0"/>
              </a:rPr>
              <a:t>NOTĂ:</a:t>
            </a:r>
          </a:p>
          <a:p>
            <a:pPr marL="0" indent="0">
              <a:buNone/>
            </a:pPr>
            <a:r>
              <a:rPr lang="ro-RO" b="1" dirty="0">
                <a:solidFill>
                  <a:schemeClr val="accent1">
                    <a:lumMod val="50000"/>
                  </a:schemeClr>
                </a:solidFill>
                <a:latin typeface="Cambria" panose="02040503050406030204" pitchFamily="18" charset="0"/>
              </a:rPr>
              <a:t> </a:t>
            </a:r>
            <a:r>
              <a:rPr lang="ro-RO" dirty="0">
                <a:latin typeface="Cambria" panose="02040503050406030204" pitchFamily="18" charset="0"/>
              </a:rPr>
              <a:t>– dacă din greșeală a fost adăugată disciplina, pentru a o șterge din </a:t>
            </a:r>
            <a:r>
              <a:rPr lang="ro-RO" b="1" dirty="0">
                <a:latin typeface="Cambria" panose="02040503050406030204" pitchFamily="18" charset="0"/>
              </a:rPr>
              <a:t>Planul cadru </a:t>
            </a:r>
            <a:r>
              <a:rPr lang="ro-RO" dirty="0">
                <a:latin typeface="Cambria" panose="02040503050406030204" pitchFamily="18" charset="0"/>
              </a:rPr>
              <a:t>se va accesa creionașul din partea stângă a disciplinei, apoi pe butonul </a:t>
            </a:r>
            <a:r>
              <a:rPr lang="ro-RO" b="1" dirty="0">
                <a:solidFill>
                  <a:schemeClr val="accent1">
                    <a:lumMod val="50000"/>
                  </a:schemeClr>
                </a:solidFill>
                <a:latin typeface="Cambria" panose="02040503050406030204" pitchFamily="18" charset="0"/>
              </a:rPr>
              <a:t>Ștergere</a:t>
            </a:r>
            <a:r>
              <a:rPr lang="ro-RO" dirty="0">
                <a:latin typeface="Cambria" panose="02040503050406030204" pitchFamily="18" charset="0"/>
              </a:rPr>
              <a:t>. </a:t>
            </a:r>
            <a:br>
              <a:rPr lang="ro-RO" dirty="0">
                <a:latin typeface="Cambria" panose="02040503050406030204" pitchFamily="18" charset="0"/>
              </a:rPr>
            </a:br>
            <a:r>
              <a:rPr lang="ro-RO" dirty="0">
                <a:latin typeface="Cambria" panose="02040503050406030204" pitchFamily="18" charset="0"/>
              </a:rPr>
              <a:t>Pentru a șterge disciplina de la toată clasa –inițial se va bifa opțiunea </a:t>
            </a:r>
            <a:r>
              <a:rPr lang="ro-RO" b="1" dirty="0">
                <a:solidFill>
                  <a:schemeClr val="accent1">
                    <a:lumMod val="50000"/>
                  </a:schemeClr>
                </a:solidFill>
                <a:latin typeface="Cambria" panose="02040503050406030204" pitchFamily="18" charset="0"/>
              </a:rPr>
              <a:t>Aplică pentru toată clasa</a:t>
            </a:r>
            <a:r>
              <a:rPr lang="ro-RO" dirty="0">
                <a:latin typeface="Cambria" panose="02040503050406030204" pitchFamily="18" charset="0"/>
              </a:rPr>
              <a:t>. </a:t>
            </a:r>
            <a:br>
              <a:rPr lang="ro-RO" dirty="0">
                <a:latin typeface="Cambria" panose="02040503050406030204" pitchFamily="18" charset="0"/>
              </a:rPr>
            </a:br>
            <a:r>
              <a:rPr lang="ro-RO" b="1" dirty="0">
                <a:solidFill>
                  <a:schemeClr val="accent1">
                    <a:lumMod val="50000"/>
                  </a:schemeClr>
                </a:solidFill>
                <a:latin typeface="Cambria" panose="02040503050406030204" pitchFamily="18" charset="0"/>
              </a:rPr>
              <a:t>Condiția principală </a:t>
            </a:r>
            <a:r>
              <a:rPr lang="ro-RO" dirty="0">
                <a:solidFill>
                  <a:schemeClr val="accent1">
                    <a:lumMod val="50000"/>
                  </a:schemeClr>
                </a:solidFill>
                <a:latin typeface="Cambria" panose="02040503050406030204" pitchFamily="18" charset="0"/>
              </a:rPr>
              <a:t>– să nu fie aplicate note la disciplina dată, inițial va fi nevoie de șters notele, apoi de șters disciplinele.</a:t>
            </a:r>
          </a:p>
          <a:p>
            <a:pPr marL="0" indent="0">
              <a:buNone/>
            </a:pPr>
            <a:r>
              <a:rPr lang="ro-RO" dirty="0">
                <a:latin typeface="Cambria" panose="02040503050406030204" pitchFamily="18" charset="0"/>
              </a:rPr>
              <a:t>– dacă din greșeală a fost aplicat alt format al notei pentru disciplină, pentru a modifica formatul - din </a:t>
            </a:r>
            <a:r>
              <a:rPr lang="ro-RO" b="1" dirty="0">
                <a:latin typeface="Cambria" panose="02040503050406030204" pitchFamily="18" charset="0"/>
              </a:rPr>
              <a:t>Planul cadru </a:t>
            </a:r>
            <a:r>
              <a:rPr lang="ro-RO" dirty="0">
                <a:latin typeface="Cambria" panose="02040503050406030204" pitchFamily="18" charset="0"/>
              </a:rPr>
              <a:t>se va accesa creionașul din partea stângă a disciplinei, din lista derulantă a Formatului notei se va selecta un alt format. </a:t>
            </a:r>
            <a:br>
              <a:rPr lang="ro-RO" dirty="0">
                <a:latin typeface="Cambria" panose="02040503050406030204" pitchFamily="18" charset="0"/>
              </a:rPr>
            </a:br>
            <a:r>
              <a:rPr lang="ro-RO" dirty="0">
                <a:latin typeface="Cambria" panose="02040503050406030204" pitchFamily="18" charset="0"/>
              </a:rPr>
              <a:t>Pentru a modifica formatul notei la  toată clasa –inițial se va bifa opțiunea </a:t>
            </a:r>
            <a:r>
              <a:rPr lang="ro-RO" b="1" dirty="0">
                <a:solidFill>
                  <a:schemeClr val="accent1">
                    <a:lumMod val="50000"/>
                  </a:schemeClr>
                </a:solidFill>
                <a:latin typeface="Cambria" panose="02040503050406030204" pitchFamily="18" charset="0"/>
              </a:rPr>
              <a:t>Aplică pentru toată clasa</a:t>
            </a:r>
            <a:r>
              <a:rPr lang="ro-RO" dirty="0">
                <a:latin typeface="Cambria" panose="02040503050406030204" pitchFamily="18" charset="0"/>
              </a:rPr>
              <a:t>. </a:t>
            </a:r>
            <a:r>
              <a:rPr lang="ro-RO" b="1" dirty="0">
                <a:solidFill>
                  <a:schemeClr val="accent1">
                    <a:lumMod val="50000"/>
                  </a:schemeClr>
                </a:solidFill>
                <a:latin typeface="Cambria" panose="02040503050406030204" pitchFamily="18" charset="0"/>
              </a:rPr>
              <a:t>Condiția principală </a:t>
            </a:r>
            <a:r>
              <a:rPr lang="ro-RO" dirty="0">
                <a:solidFill>
                  <a:schemeClr val="accent1">
                    <a:lumMod val="50000"/>
                  </a:schemeClr>
                </a:solidFill>
                <a:latin typeface="Cambria" panose="02040503050406030204" pitchFamily="18" charset="0"/>
              </a:rPr>
              <a:t>– să nu fie aplicate note la disciplina dată, inițial va fi nevoie de șters notele, apoi de șters disciplinele.</a:t>
            </a:r>
          </a:p>
          <a:p>
            <a:endParaRPr lang="en-US" dirty="0"/>
          </a:p>
        </p:txBody>
      </p:sp>
    </p:spTree>
    <p:extLst>
      <p:ext uri="{BB962C8B-B14F-4D97-AF65-F5344CB8AC3E}">
        <p14:creationId xmlns:p14="http://schemas.microsoft.com/office/powerpoint/2010/main" val="258310493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270" y="902990"/>
            <a:ext cx="9931460" cy="665751"/>
          </a:xfrm>
        </p:spPr>
        <p:txBody>
          <a:bodyPr>
            <a:normAutofit/>
          </a:bodyPr>
          <a:lstStyle/>
          <a:p>
            <a:r>
              <a:rPr lang="pt-BR" sz="2800" b="1" dirty="0">
                <a:solidFill>
                  <a:schemeClr val="accent1"/>
                </a:solidFill>
                <a:latin typeface="Cambria" panose="02040503050406030204" pitchFamily="18" charset="0"/>
              </a:rPr>
              <a:t>Actualizarea datelor despre </a:t>
            </a:r>
            <a:r>
              <a:rPr lang="ro-RO" sz="2800" b="1" dirty="0">
                <a:solidFill>
                  <a:schemeClr val="accent1"/>
                </a:solidFill>
                <a:latin typeface="Cambria" panose="02040503050406030204" pitchFamily="18" charset="0"/>
              </a:rPr>
              <a:t>angajați. </a:t>
            </a:r>
            <a:r>
              <a:rPr lang="pt-BR" sz="2800" b="1" dirty="0">
                <a:solidFill>
                  <a:schemeClr val="accent1"/>
                </a:solidFill>
                <a:latin typeface="Cambria" panose="02040503050406030204" pitchFamily="18" charset="0"/>
              </a:rPr>
              <a:t>Meniu</a:t>
            </a:r>
            <a:r>
              <a:rPr lang="ro-RO" sz="2800" b="1" dirty="0">
                <a:solidFill>
                  <a:schemeClr val="accent1"/>
                </a:solidFill>
                <a:latin typeface="Cambria" panose="02040503050406030204" pitchFamily="18" charset="0"/>
              </a:rPr>
              <a:t>l </a:t>
            </a:r>
            <a:r>
              <a:rPr lang="ro-RO" sz="2800" b="1" i="1" dirty="0">
                <a:solidFill>
                  <a:schemeClr val="accent1"/>
                </a:solidFill>
                <a:latin typeface="Cambria" panose="02040503050406030204" pitchFamily="18" charset="0"/>
              </a:rPr>
              <a:t>Personalul (1)</a:t>
            </a:r>
            <a:endParaRPr lang="en-US" sz="2800" b="1" dirty="0">
              <a:solidFill>
                <a:schemeClr val="accent1"/>
              </a:solidFill>
              <a:latin typeface="Cambria" panose="02040503050406030204" pitchFamily="18" charset="0"/>
            </a:endParaRPr>
          </a:p>
        </p:txBody>
      </p:sp>
      <p:sp>
        <p:nvSpPr>
          <p:cNvPr id="5" name="Content Placeholder 4">
            <a:extLst>
              <a:ext uri="{FF2B5EF4-FFF2-40B4-BE49-F238E27FC236}">
                <a16:creationId xmlns:a16="http://schemas.microsoft.com/office/drawing/2014/main" id="{2EBC3CD4-CB5F-4728-B908-43F82F7A52FB}"/>
              </a:ext>
            </a:extLst>
          </p:cNvPr>
          <p:cNvSpPr>
            <a:spLocks noGrp="1"/>
          </p:cNvSpPr>
          <p:nvPr>
            <p:ph idx="1"/>
          </p:nvPr>
        </p:nvSpPr>
        <p:spPr>
          <a:xfrm>
            <a:off x="1130270" y="1699490"/>
            <a:ext cx="10313585" cy="4507345"/>
          </a:xfrm>
        </p:spPr>
        <p:txBody>
          <a:bodyPr>
            <a:normAutofit/>
          </a:bodyPr>
          <a:lstStyle/>
          <a:p>
            <a:pPr marL="0" indent="0">
              <a:buNone/>
            </a:pPr>
            <a:r>
              <a:rPr lang="ro-RO" sz="1700" b="1" dirty="0">
                <a:solidFill>
                  <a:schemeClr val="accent1">
                    <a:lumMod val="50000"/>
                  </a:schemeClr>
                </a:solidFill>
                <a:latin typeface="Cambria" panose="02040503050406030204" pitchFamily="18" charset="0"/>
              </a:rPr>
              <a:t>În SIME personalul angajat este divizat în 4 categorii. La începutul anului școlar (deschiderea anului de studii) este nevoie de actualizat datele angajaților din fiecare categorie.</a:t>
            </a:r>
            <a:endParaRPr lang="ro-RO" sz="1700" dirty="0">
              <a:solidFill>
                <a:schemeClr val="accent1">
                  <a:lumMod val="50000"/>
                </a:schemeClr>
              </a:solidFill>
              <a:latin typeface="Cambria" panose="02040503050406030204" pitchFamily="18" charset="0"/>
            </a:endParaRPr>
          </a:p>
        </p:txBody>
      </p:sp>
      <p:graphicFrame>
        <p:nvGraphicFramePr>
          <p:cNvPr id="3" name="Diagram 2">
            <a:extLst>
              <a:ext uri="{FF2B5EF4-FFF2-40B4-BE49-F238E27FC236}">
                <a16:creationId xmlns:a16="http://schemas.microsoft.com/office/drawing/2014/main" id="{E60E0EB1-220C-41D1-AE9D-5735E759F6C6}"/>
              </a:ext>
            </a:extLst>
          </p:cNvPr>
          <p:cNvGraphicFramePr/>
          <p:nvPr>
            <p:extLst>
              <p:ext uri="{D42A27DB-BD31-4B8C-83A1-F6EECF244321}">
                <p14:modId xmlns:p14="http://schemas.microsoft.com/office/powerpoint/2010/main" val="2709912157"/>
              </p:ext>
            </p:extLst>
          </p:nvPr>
        </p:nvGraphicFramePr>
        <p:xfrm>
          <a:off x="2684477" y="2575264"/>
          <a:ext cx="7449423" cy="337974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782106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err="1">
                <a:solidFill>
                  <a:schemeClr val="accent1"/>
                </a:solidFill>
                <a:latin typeface="Cambria" panose="02040503050406030204" pitchFamily="18" charset="0"/>
              </a:rPr>
              <a:t>Roluri</a:t>
            </a:r>
            <a:r>
              <a:rPr lang="ro-MD" sz="3600" b="1" dirty="0">
                <a:solidFill>
                  <a:schemeClr val="accent1"/>
                </a:solidFill>
                <a:latin typeface="Cambria" panose="02040503050406030204" pitchFamily="18" charset="0"/>
              </a:rPr>
              <a:t> în sistem</a:t>
            </a:r>
            <a:endParaRPr lang="en-US" sz="3600" b="1" dirty="0">
              <a:solidFill>
                <a:schemeClr val="accent1"/>
              </a:solidFill>
              <a:latin typeface="Cambria" panose="02040503050406030204"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346101662"/>
              </p:ext>
            </p:extLst>
          </p:nvPr>
        </p:nvGraphicFramePr>
        <p:xfrm>
          <a:off x="1130270" y="1935635"/>
          <a:ext cx="9602788" cy="39690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2821548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270" y="902990"/>
            <a:ext cx="9931460" cy="665751"/>
          </a:xfrm>
        </p:spPr>
        <p:txBody>
          <a:bodyPr>
            <a:normAutofit/>
          </a:bodyPr>
          <a:lstStyle/>
          <a:p>
            <a:r>
              <a:rPr lang="pt-BR" sz="2800" b="1" dirty="0">
                <a:solidFill>
                  <a:schemeClr val="accent1"/>
                </a:solidFill>
                <a:latin typeface="Cambria" panose="02040503050406030204" pitchFamily="18" charset="0"/>
              </a:rPr>
              <a:t>Actualizarea datelor despre </a:t>
            </a:r>
            <a:r>
              <a:rPr lang="ro-RO" sz="2800" b="1" dirty="0">
                <a:solidFill>
                  <a:schemeClr val="accent1"/>
                </a:solidFill>
                <a:latin typeface="Cambria" panose="02040503050406030204" pitchFamily="18" charset="0"/>
              </a:rPr>
              <a:t>angajați. </a:t>
            </a:r>
            <a:r>
              <a:rPr lang="pt-BR" sz="2800" b="1" dirty="0">
                <a:solidFill>
                  <a:schemeClr val="accent1"/>
                </a:solidFill>
                <a:latin typeface="Cambria" panose="02040503050406030204" pitchFamily="18" charset="0"/>
              </a:rPr>
              <a:t>Meniu</a:t>
            </a:r>
            <a:r>
              <a:rPr lang="ro-RO" sz="2800" b="1" dirty="0">
                <a:solidFill>
                  <a:schemeClr val="accent1"/>
                </a:solidFill>
                <a:latin typeface="Cambria" panose="02040503050406030204" pitchFamily="18" charset="0"/>
              </a:rPr>
              <a:t>l </a:t>
            </a:r>
            <a:r>
              <a:rPr lang="ro-RO" sz="2800" b="1" i="1" dirty="0">
                <a:solidFill>
                  <a:schemeClr val="accent1"/>
                </a:solidFill>
                <a:latin typeface="Cambria" panose="02040503050406030204" pitchFamily="18" charset="0"/>
              </a:rPr>
              <a:t>Personalul (2)</a:t>
            </a:r>
            <a:endParaRPr lang="en-US" sz="2800" b="1" dirty="0">
              <a:solidFill>
                <a:schemeClr val="accent1"/>
              </a:solidFill>
              <a:latin typeface="Cambria" panose="02040503050406030204" pitchFamily="18" charset="0"/>
            </a:endParaRPr>
          </a:p>
        </p:txBody>
      </p:sp>
      <p:sp>
        <p:nvSpPr>
          <p:cNvPr id="5" name="Content Placeholder 4">
            <a:extLst>
              <a:ext uri="{FF2B5EF4-FFF2-40B4-BE49-F238E27FC236}">
                <a16:creationId xmlns:a16="http://schemas.microsoft.com/office/drawing/2014/main" id="{2EBC3CD4-CB5F-4728-B908-43F82F7A52FB}"/>
              </a:ext>
            </a:extLst>
          </p:cNvPr>
          <p:cNvSpPr>
            <a:spLocks noGrp="1"/>
          </p:cNvSpPr>
          <p:nvPr>
            <p:ph idx="1"/>
          </p:nvPr>
        </p:nvSpPr>
        <p:spPr>
          <a:xfrm>
            <a:off x="1130270" y="1699490"/>
            <a:ext cx="10313585" cy="4507345"/>
          </a:xfrm>
        </p:spPr>
        <p:txBody>
          <a:bodyPr>
            <a:normAutofit/>
          </a:bodyPr>
          <a:lstStyle/>
          <a:p>
            <a:pPr marL="342900" indent="-342900"/>
            <a:r>
              <a:rPr lang="ro-RO" b="1" dirty="0">
                <a:latin typeface="Cambria" panose="02040503050406030204" pitchFamily="18" charset="0"/>
              </a:rPr>
              <a:t>La deschiderea anului de studiu, personalul nou-angajat în instituție poate fi adăugat prin diferite metode:</a:t>
            </a:r>
          </a:p>
          <a:p>
            <a:pPr marL="800100" lvl="1" indent="-342900"/>
            <a:r>
              <a:rPr lang="ro-RO" b="1" dirty="0">
                <a:solidFill>
                  <a:schemeClr val="accent1">
                    <a:lumMod val="50000"/>
                  </a:schemeClr>
                </a:solidFill>
                <a:latin typeface="Cambria" panose="02040503050406030204" pitchFamily="18" charset="0"/>
              </a:rPr>
              <a:t>Transfer personal concediat </a:t>
            </a:r>
            <a:r>
              <a:rPr lang="ro-RO" b="1" dirty="0">
                <a:latin typeface="Cambria" panose="02040503050406030204" pitchFamily="18" charset="0"/>
              </a:rPr>
              <a:t>– această metodă se va aplica dacă angajatul a fost concediat (în orice an de studii) în altă instituție și acesta se angajează în instituția administrată (în anul curent);</a:t>
            </a:r>
          </a:p>
          <a:p>
            <a:pPr marL="800100" lvl="1" indent="-342900"/>
            <a:r>
              <a:rPr lang="ro-RO" b="1" dirty="0">
                <a:solidFill>
                  <a:schemeClr val="accent1">
                    <a:lumMod val="50000"/>
                  </a:schemeClr>
                </a:solidFill>
                <a:latin typeface="Cambria" panose="02040503050406030204" pitchFamily="18" charset="0"/>
              </a:rPr>
              <a:t>Transfer personal temporar </a:t>
            </a:r>
            <a:r>
              <a:rPr lang="ro-RO" b="1" dirty="0">
                <a:latin typeface="Cambria" panose="02040503050406030204" pitchFamily="18" charset="0"/>
              </a:rPr>
              <a:t>– această metodă se va aplica dacă angajatul a fost concediat (în anul de studii precedent) în instituția administrată și la începutul anului din nou se angajează în instituția administrată;</a:t>
            </a:r>
          </a:p>
          <a:p>
            <a:pPr marL="800100" lvl="1" indent="-342900"/>
            <a:r>
              <a:rPr lang="ro-RO" b="1" dirty="0">
                <a:solidFill>
                  <a:schemeClr val="accent1">
                    <a:lumMod val="50000"/>
                  </a:schemeClr>
                </a:solidFill>
                <a:latin typeface="Cambria" panose="02040503050406030204" pitchFamily="18" charset="0"/>
              </a:rPr>
              <a:t>Adăugarea personal de la zero </a:t>
            </a:r>
            <a:r>
              <a:rPr lang="ro-RO" b="1" dirty="0">
                <a:latin typeface="Cambria" panose="02040503050406030204" pitchFamily="18" charset="0"/>
              </a:rPr>
              <a:t>– această metodă se va aplica în cazul în care angajatul nu a fost concediat din altă instituție, însă s-a angajat în instituția administrată.</a:t>
            </a:r>
          </a:p>
        </p:txBody>
      </p:sp>
    </p:spTree>
    <p:extLst>
      <p:ext uri="{BB962C8B-B14F-4D97-AF65-F5344CB8AC3E}">
        <p14:creationId xmlns:p14="http://schemas.microsoft.com/office/powerpoint/2010/main" val="81853565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270" y="902990"/>
            <a:ext cx="9931460" cy="665751"/>
          </a:xfrm>
        </p:spPr>
        <p:txBody>
          <a:bodyPr>
            <a:normAutofit/>
          </a:bodyPr>
          <a:lstStyle/>
          <a:p>
            <a:r>
              <a:rPr lang="pt-BR" sz="2800" b="1" dirty="0">
                <a:solidFill>
                  <a:schemeClr val="accent1"/>
                </a:solidFill>
                <a:latin typeface="Cambria" panose="02040503050406030204" pitchFamily="18" charset="0"/>
              </a:rPr>
              <a:t>Actualizarea datelor despre </a:t>
            </a:r>
            <a:r>
              <a:rPr lang="ro-RO" sz="2800" b="1" dirty="0">
                <a:solidFill>
                  <a:schemeClr val="accent1"/>
                </a:solidFill>
                <a:latin typeface="Cambria" panose="02040503050406030204" pitchFamily="18" charset="0"/>
              </a:rPr>
              <a:t>angajați. </a:t>
            </a:r>
            <a:r>
              <a:rPr lang="pt-BR" sz="2800" b="1" dirty="0">
                <a:solidFill>
                  <a:schemeClr val="accent1"/>
                </a:solidFill>
                <a:latin typeface="Cambria" panose="02040503050406030204" pitchFamily="18" charset="0"/>
              </a:rPr>
              <a:t>Meniu</a:t>
            </a:r>
            <a:r>
              <a:rPr lang="ro-RO" sz="2800" b="1" dirty="0">
                <a:solidFill>
                  <a:schemeClr val="accent1"/>
                </a:solidFill>
                <a:latin typeface="Cambria" panose="02040503050406030204" pitchFamily="18" charset="0"/>
              </a:rPr>
              <a:t>l </a:t>
            </a:r>
            <a:r>
              <a:rPr lang="ro-RO" sz="2800" b="1" i="1" dirty="0">
                <a:solidFill>
                  <a:schemeClr val="accent1"/>
                </a:solidFill>
                <a:latin typeface="Cambria" panose="02040503050406030204" pitchFamily="18" charset="0"/>
              </a:rPr>
              <a:t>Personalul (3)</a:t>
            </a:r>
            <a:endParaRPr lang="en-US" sz="2800" b="1" dirty="0">
              <a:solidFill>
                <a:schemeClr val="accent1"/>
              </a:solidFill>
              <a:latin typeface="Cambria" panose="02040503050406030204" pitchFamily="18" charset="0"/>
            </a:endParaRPr>
          </a:p>
        </p:txBody>
      </p:sp>
      <p:sp>
        <p:nvSpPr>
          <p:cNvPr id="5" name="Content Placeholder 4">
            <a:extLst>
              <a:ext uri="{FF2B5EF4-FFF2-40B4-BE49-F238E27FC236}">
                <a16:creationId xmlns:a16="http://schemas.microsoft.com/office/drawing/2014/main" id="{2EBC3CD4-CB5F-4728-B908-43F82F7A52FB}"/>
              </a:ext>
            </a:extLst>
          </p:cNvPr>
          <p:cNvSpPr>
            <a:spLocks noGrp="1"/>
          </p:cNvSpPr>
          <p:nvPr>
            <p:ph idx="1"/>
          </p:nvPr>
        </p:nvSpPr>
        <p:spPr>
          <a:xfrm>
            <a:off x="1130271" y="1699490"/>
            <a:ext cx="7198530" cy="4507345"/>
          </a:xfrm>
        </p:spPr>
        <p:txBody>
          <a:bodyPr>
            <a:normAutofit fontScale="85000" lnSpcReduction="20000"/>
          </a:bodyPr>
          <a:lstStyle/>
          <a:p>
            <a:pPr marL="0" indent="0">
              <a:buNone/>
            </a:pPr>
            <a:r>
              <a:rPr lang="ro-RO" b="1" dirty="0">
                <a:solidFill>
                  <a:schemeClr val="accent1">
                    <a:lumMod val="50000"/>
                  </a:schemeClr>
                </a:solidFill>
                <a:latin typeface="Cambria" panose="02040503050406030204" pitchFamily="18" charset="0"/>
              </a:rPr>
              <a:t>Transfer personal concediat:</a:t>
            </a:r>
          </a:p>
          <a:p>
            <a:pPr marL="342900" indent="-342900"/>
            <a:r>
              <a:rPr lang="ro-RO" dirty="0">
                <a:latin typeface="Cambria" panose="02040503050406030204" pitchFamily="18" charset="0"/>
              </a:rPr>
              <a:t>Din meniul </a:t>
            </a:r>
            <a:r>
              <a:rPr lang="ro-RO" b="1" dirty="0">
                <a:solidFill>
                  <a:schemeClr val="tx2">
                    <a:lumMod val="50000"/>
                  </a:schemeClr>
                </a:solidFill>
                <a:latin typeface="Cambria" panose="02040503050406030204" pitchFamily="18" charset="0"/>
              </a:rPr>
              <a:t>Personalul</a:t>
            </a:r>
            <a:r>
              <a:rPr lang="ro-RO" dirty="0">
                <a:latin typeface="Cambria" panose="02040503050406030204" pitchFamily="18" charset="0"/>
              </a:rPr>
              <a:t> se va accesa opțiunea </a:t>
            </a:r>
            <a:r>
              <a:rPr lang="ro-RO" b="1" i="1" dirty="0">
                <a:solidFill>
                  <a:schemeClr val="tx2">
                    <a:lumMod val="50000"/>
                  </a:schemeClr>
                </a:solidFill>
                <a:latin typeface="Cambria" panose="02040503050406030204" pitchFamily="18" charset="0"/>
              </a:rPr>
              <a:t>Transfer personal concediat</a:t>
            </a:r>
            <a:r>
              <a:rPr lang="ro-RO" dirty="0">
                <a:latin typeface="Cambria" panose="02040503050406030204" pitchFamily="18" charset="0"/>
              </a:rPr>
              <a:t>.</a:t>
            </a:r>
          </a:p>
          <a:p>
            <a:pPr marL="342900" indent="-342900"/>
            <a:r>
              <a:rPr lang="ro-RO" dirty="0">
                <a:latin typeface="Cambria" panose="02040503050406030204" pitchFamily="18" charset="0"/>
              </a:rPr>
              <a:t>Din parametri de intrare se va selecta:</a:t>
            </a:r>
          </a:p>
          <a:p>
            <a:pPr marL="800100" lvl="1" indent="-342900"/>
            <a:r>
              <a:rPr lang="ro-RO" dirty="0">
                <a:latin typeface="Cambria" panose="02040503050406030204" pitchFamily="18" charset="0"/>
              </a:rPr>
              <a:t>Anul de studii, Raion, Localitate, Instituție (de unde vine angajatul)</a:t>
            </a:r>
          </a:p>
          <a:p>
            <a:pPr marL="800100" lvl="1" indent="-342900"/>
            <a:r>
              <a:rPr lang="ro-RO" dirty="0">
                <a:latin typeface="Cambria" panose="02040503050406030204" pitchFamily="18" charset="0"/>
              </a:rPr>
              <a:t>Categoria de personal (didactic, nedidactic, auxiliar, de conducere)</a:t>
            </a:r>
          </a:p>
          <a:p>
            <a:pPr marL="800100" lvl="1" indent="-342900"/>
            <a:r>
              <a:rPr lang="ro-RO" dirty="0">
                <a:latin typeface="Cambria" panose="02040503050406030204" pitchFamily="18" charset="0"/>
              </a:rPr>
              <a:t>Căutare;</a:t>
            </a:r>
          </a:p>
          <a:p>
            <a:pPr marL="342900" indent="-342900"/>
            <a:r>
              <a:rPr lang="ro-RO" dirty="0">
                <a:latin typeface="Cambria" panose="02040503050406030204" pitchFamily="18" charset="0"/>
              </a:rPr>
              <a:t>În partea de jos se va afișa lista angajaților concediați conform parametrilor selectați;</a:t>
            </a:r>
          </a:p>
          <a:p>
            <a:pPr marL="342900" indent="-342900"/>
            <a:r>
              <a:rPr lang="ro-RO" dirty="0">
                <a:latin typeface="Cambria" panose="02040503050406030204" pitchFamily="18" charset="0"/>
              </a:rPr>
              <a:t>Se va accesa butonul </a:t>
            </a:r>
            <a:r>
              <a:rPr lang="ro-RO" b="1" dirty="0">
                <a:solidFill>
                  <a:schemeClr val="tx2">
                    <a:lumMod val="50000"/>
                  </a:schemeClr>
                </a:solidFill>
                <a:latin typeface="Cambria" panose="02040503050406030204" pitchFamily="18" charset="0"/>
              </a:rPr>
              <a:t>Transfer</a:t>
            </a:r>
            <a:r>
              <a:rPr lang="ro-RO" dirty="0">
                <a:latin typeface="Cambria" panose="02040503050406030204" pitchFamily="18" charset="0"/>
              </a:rPr>
              <a:t> (partea dreaptă sus a listei angajaților concediați);</a:t>
            </a:r>
          </a:p>
          <a:p>
            <a:pPr marL="342900" indent="-342900"/>
            <a:r>
              <a:rPr lang="ro-RO" dirty="0">
                <a:latin typeface="Cambria" panose="02040503050406030204" pitchFamily="18" charset="0"/>
              </a:rPr>
              <a:t>În caseta afișată se va trece angajatul din prima coloană în coloana 2, apoi se va accesa butonul roșu </a:t>
            </a:r>
            <a:r>
              <a:rPr lang="ro-RO" b="1" dirty="0">
                <a:solidFill>
                  <a:schemeClr val="tx2">
                    <a:lumMod val="50000"/>
                  </a:schemeClr>
                </a:solidFill>
                <a:latin typeface="Cambria" panose="02040503050406030204" pitchFamily="18" charset="0"/>
              </a:rPr>
              <a:t>TRANSFER</a:t>
            </a:r>
            <a:r>
              <a:rPr lang="ro-RO" dirty="0">
                <a:latin typeface="Cambria" panose="02040503050406030204" pitchFamily="18" charset="0"/>
              </a:rPr>
              <a:t>.</a:t>
            </a:r>
          </a:p>
          <a:p>
            <a:pPr marL="342900" indent="-342900"/>
            <a:endParaRPr lang="ro-RO" dirty="0">
              <a:latin typeface="Cambria" panose="02040503050406030204" pitchFamily="18" charset="0"/>
            </a:endParaRPr>
          </a:p>
        </p:txBody>
      </p:sp>
      <p:pic>
        <p:nvPicPr>
          <p:cNvPr id="3" name="Picture 2">
            <a:extLst>
              <a:ext uri="{FF2B5EF4-FFF2-40B4-BE49-F238E27FC236}">
                <a16:creationId xmlns:a16="http://schemas.microsoft.com/office/drawing/2014/main" id="{0872C3DA-EB25-4170-90D0-4D5D2CF54EFB}"/>
              </a:ext>
            </a:extLst>
          </p:cNvPr>
          <p:cNvPicPr>
            <a:picLocks noChangeAspect="1"/>
          </p:cNvPicPr>
          <p:nvPr/>
        </p:nvPicPr>
        <p:blipFill>
          <a:blip r:embed="rId3"/>
          <a:stretch>
            <a:fillRect/>
          </a:stretch>
        </p:blipFill>
        <p:spPr>
          <a:xfrm>
            <a:off x="8328800" y="2285850"/>
            <a:ext cx="3603907" cy="3334624"/>
          </a:xfrm>
          <a:prstGeom prst="rect">
            <a:avLst/>
          </a:prstGeom>
        </p:spPr>
      </p:pic>
    </p:spTree>
    <p:extLst>
      <p:ext uri="{BB962C8B-B14F-4D97-AF65-F5344CB8AC3E}">
        <p14:creationId xmlns:p14="http://schemas.microsoft.com/office/powerpoint/2010/main" val="225580205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270" y="902990"/>
            <a:ext cx="9931460" cy="665751"/>
          </a:xfrm>
        </p:spPr>
        <p:txBody>
          <a:bodyPr>
            <a:normAutofit/>
          </a:bodyPr>
          <a:lstStyle/>
          <a:p>
            <a:r>
              <a:rPr lang="pt-BR" sz="2800" b="1" dirty="0">
                <a:solidFill>
                  <a:schemeClr val="accent1"/>
                </a:solidFill>
                <a:latin typeface="Cambria" panose="02040503050406030204" pitchFamily="18" charset="0"/>
              </a:rPr>
              <a:t>Actualizarea datelor despre </a:t>
            </a:r>
            <a:r>
              <a:rPr lang="ro-RO" sz="2800" b="1" dirty="0">
                <a:solidFill>
                  <a:schemeClr val="accent1"/>
                </a:solidFill>
                <a:latin typeface="Cambria" panose="02040503050406030204" pitchFamily="18" charset="0"/>
              </a:rPr>
              <a:t>angajați. </a:t>
            </a:r>
            <a:r>
              <a:rPr lang="pt-BR" sz="2800" b="1" dirty="0">
                <a:solidFill>
                  <a:schemeClr val="accent1"/>
                </a:solidFill>
                <a:latin typeface="Cambria" panose="02040503050406030204" pitchFamily="18" charset="0"/>
              </a:rPr>
              <a:t>Meniu</a:t>
            </a:r>
            <a:r>
              <a:rPr lang="ro-RO" sz="2800" b="1" dirty="0">
                <a:solidFill>
                  <a:schemeClr val="accent1"/>
                </a:solidFill>
                <a:latin typeface="Cambria" panose="02040503050406030204" pitchFamily="18" charset="0"/>
              </a:rPr>
              <a:t>l </a:t>
            </a:r>
            <a:r>
              <a:rPr lang="ro-RO" sz="2800" b="1" i="1" dirty="0">
                <a:solidFill>
                  <a:schemeClr val="accent1"/>
                </a:solidFill>
                <a:latin typeface="Cambria" panose="02040503050406030204" pitchFamily="18" charset="0"/>
              </a:rPr>
              <a:t>Personalul (4)</a:t>
            </a:r>
            <a:endParaRPr lang="en-US" sz="2800" b="1" dirty="0">
              <a:solidFill>
                <a:schemeClr val="accent1"/>
              </a:solidFill>
              <a:latin typeface="Cambria" panose="02040503050406030204" pitchFamily="18" charset="0"/>
            </a:endParaRPr>
          </a:p>
        </p:txBody>
      </p:sp>
      <p:sp>
        <p:nvSpPr>
          <p:cNvPr id="5" name="Content Placeholder 4">
            <a:extLst>
              <a:ext uri="{FF2B5EF4-FFF2-40B4-BE49-F238E27FC236}">
                <a16:creationId xmlns:a16="http://schemas.microsoft.com/office/drawing/2014/main" id="{2EBC3CD4-CB5F-4728-B908-43F82F7A52FB}"/>
              </a:ext>
            </a:extLst>
          </p:cNvPr>
          <p:cNvSpPr>
            <a:spLocks noGrp="1"/>
          </p:cNvSpPr>
          <p:nvPr>
            <p:ph idx="1"/>
          </p:nvPr>
        </p:nvSpPr>
        <p:spPr>
          <a:xfrm>
            <a:off x="1130271" y="1699490"/>
            <a:ext cx="6334786" cy="4507345"/>
          </a:xfrm>
        </p:spPr>
        <p:txBody>
          <a:bodyPr>
            <a:normAutofit fontScale="77500" lnSpcReduction="20000"/>
          </a:bodyPr>
          <a:lstStyle/>
          <a:p>
            <a:pPr marL="0" indent="0">
              <a:buNone/>
            </a:pPr>
            <a:r>
              <a:rPr lang="ro-RO" b="1" dirty="0">
                <a:solidFill>
                  <a:schemeClr val="accent1">
                    <a:lumMod val="50000"/>
                  </a:schemeClr>
                </a:solidFill>
                <a:latin typeface="Cambria" panose="02040503050406030204" pitchFamily="18" charset="0"/>
              </a:rPr>
              <a:t>Transfer personal concediat:</a:t>
            </a:r>
          </a:p>
          <a:p>
            <a:pPr marL="342900" indent="-342900"/>
            <a:r>
              <a:rPr lang="ro-RO" dirty="0">
                <a:latin typeface="Cambria" panose="02040503050406030204" pitchFamily="18" charset="0"/>
              </a:rPr>
              <a:t>Din meniul </a:t>
            </a:r>
            <a:r>
              <a:rPr lang="ro-RO" b="1" dirty="0">
                <a:solidFill>
                  <a:schemeClr val="tx2">
                    <a:lumMod val="50000"/>
                  </a:schemeClr>
                </a:solidFill>
                <a:latin typeface="Cambria" panose="02040503050406030204" pitchFamily="18" charset="0"/>
              </a:rPr>
              <a:t>Personalul</a:t>
            </a:r>
            <a:r>
              <a:rPr lang="ro-RO" dirty="0">
                <a:latin typeface="Cambria" panose="02040503050406030204" pitchFamily="18" charset="0"/>
              </a:rPr>
              <a:t> se va accesa opțiunea </a:t>
            </a:r>
            <a:r>
              <a:rPr lang="ro-RO" b="1" i="1" dirty="0">
                <a:solidFill>
                  <a:schemeClr val="tx2">
                    <a:lumMod val="50000"/>
                  </a:schemeClr>
                </a:solidFill>
                <a:latin typeface="Cambria" panose="02040503050406030204" pitchFamily="18" charset="0"/>
              </a:rPr>
              <a:t>Transfer personal temporar</a:t>
            </a:r>
            <a:r>
              <a:rPr lang="ro-RO" dirty="0">
                <a:latin typeface="Cambria" panose="02040503050406030204" pitchFamily="18" charset="0"/>
              </a:rPr>
              <a:t>.</a:t>
            </a:r>
          </a:p>
          <a:p>
            <a:pPr marL="342900" indent="-342900"/>
            <a:r>
              <a:rPr lang="ro-RO" dirty="0">
                <a:latin typeface="Cambria" panose="02040503050406030204" pitchFamily="18" charset="0"/>
              </a:rPr>
              <a:t>Din parametri de intrare se va selecta:</a:t>
            </a:r>
          </a:p>
          <a:p>
            <a:pPr marL="800100" lvl="1" indent="-342900"/>
            <a:r>
              <a:rPr lang="ro-RO" dirty="0">
                <a:latin typeface="Cambria" panose="02040503050406030204" pitchFamily="18" charset="0"/>
              </a:rPr>
              <a:t>Raion, Localitate, Instituție (automat vor apărea datele instituției administrate)</a:t>
            </a:r>
          </a:p>
          <a:p>
            <a:pPr marL="800100" lvl="1" indent="-342900"/>
            <a:r>
              <a:rPr lang="ro-RO" dirty="0">
                <a:latin typeface="Cambria" panose="02040503050406030204" pitchFamily="18" charset="0"/>
              </a:rPr>
              <a:t>Categoria de personal (didactic, nedidactic, auxiliar, de conducere)</a:t>
            </a:r>
          </a:p>
          <a:p>
            <a:pPr marL="800100" lvl="1" indent="-342900"/>
            <a:r>
              <a:rPr lang="ro-RO" dirty="0">
                <a:latin typeface="Cambria" panose="02040503050406030204" pitchFamily="18" charset="0"/>
              </a:rPr>
              <a:t>Căutare;</a:t>
            </a:r>
          </a:p>
          <a:p>
            <a:pPr marL="342900" indent="-342900"/>
            <a:r>
              <a:rPr lang="ro-RO" dirty="0">
                <a:latin typeface="Cambria" panose="02040503050406030204" pitchFamily="18" charset="0"/>
              </a:rPr>
              <a:t>În partea de jos se va afișa lista angajaților concediați conform parametrilor selectați;</a:t>
            </a:r>
          </a:p>
          <a:p>
            <a:pPr marL="342900" indent="-342900"/>
            <a:r>
              <a:rPr lang="ro-RO" dirty="0">
                <a:latin typeface="Cambria" panose="02040503050406030204" pitchFamily="18" charset="0"/>
              </a:rPr>
              <a:t>Se va accesa butonul </a:t>
            </a:r>
            <a:r>
              <a:rPr lang="ro-RO" b="1" dirty="0">
                <a:solidFill>
                  <a:schemeClr val="tx2">
                    <a:lumMod val="50000"/>
                  </a:schemeClr>
                </a:solidFill>
                <a:latin typeface="Cambria" panose="02040503050406030204" pitchFamily="18" charset="0"/>
              </a:rPr>
              <a:t>Transfer</a:t>
            </a:r>
            <a:r>
              <a:rPr lang="ro-RO" dirty="0">
                <a:latin typeface="Cambria" panose="02040503050406030204" pitchFamily="18" charset="0"/>
              </a:rPr>
              <a:t> (partea dreaptă sus a listei angajaților concediați);</a:t>
            </a:r>
          </a:p>
          <a:p>
            <a:pPr marL="342900" indent="-342900"/>
            <a:r>
              <a:rPr lang="ro-RO" dirty="0">
                <a:latin typeface="Cambria" panose="02040503050406030204" pitchFamily="18" charset="0"/>
              </a:rPr>
              <a:t>În caseta afișată se va trece angajatul din prima coloană în coloana 2, apoi se va accesa butonul roșu </a:t>
            </a:r>
            <a:r>
              <a:rPr lang="ro-RO" b="1" dirty="0">
                <a:solidFill>
                  <a:schemeClr val="tx2">
                    <a:lumMod val="50000"/>
                  </a:schemeClr>
                </a:solidFill>
                <a:latin typeface="Cambria" panose="02040503050406030204" pitchFamily="18" charset="0"/>
              </a:rPr>
              <a:t>TRANSFER</a:t>
            </a:r>
            <a:r>
              <a:rPr lang="ro-RO" dirty="0">
                <a:latin typeface="Cambria" panose="02040503050406030204" pitchFamily="18" charset="0"/>
              </a:rPr>
              <a:t>.</a:t>
            </a:r>
          </a:p>
          <a:p>
            <a:pPr marL="342900" indent="-342900"/>
            <a:endParaRPr lang="ro-RO" dirty="0">
              <a:latin typeface="Cambria" panose="02040503050406030204" pitchFamily="18" charset="0"/>
            </a:endParaRPr>
          </a:p>
        </p:txBody>
      </p:sp>
      <p:pic>
        <p:nvPicPr>
          <p:cNvPr id="4" name="Picture 3">
            <a:extLst>
              <a:ext uri="{FF2B5EF4-FFF2-40B4-BE49-F238E27FC236}">
                <a16:creationId xmlns:a16="http://schemas.microsoft.com/office/drawing/2014/main" id="{DFBD9196-8775-4DA7-992A-3FE624C39C74}"/>
              </a:ext>
            </a:extLst>
          </p:cNvPr>
          <p:cNvPicPr>
            <a:picLocks noChangeAspect="1"/>
          </p:cNvPicPr>
          <p:nvPr/>
        </p:nvPicPr>
        <p:blipFill>
          <a:blip r:embed="rId3"/>
          <a:stretch>
            <a:fillRect/>
          </a:stretch>
        </p:blipFill>
        <p:spPr>
          <a:xfrm>
            <a:off x="7465057" y="1962304"/>
            <a:ext cx="4629828" cy="3196206"/>
          </a:xfrm>
          <a:prstGeom prst="rect">
            <a:avLst/>
          </a:prstGeom>
        </p:spPr>
      </p:pic>
    </p:spTree>
    <p:extLst>
      <p:ext uri="{BB962C8B-B14F-4D97-AF65-F5344CB8AC3E}">
        <p14:creationId xmlns:p14="http://schemas.microsoft.com/office/powerpoint/2010/main" val="382928141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270" y="902990"/>
            <a:ext cx="9931460" cy="665751"/>
          </a:xfrm>
        </p:spPr>
        <p:txBody>
          <a:bodyPr>
            <a:normAutofit/>
          </a:bodyPr>
          <a:lstStyle/>
          <a:p>
            <a:r>
              <a:rPr lang="pt-BR" sz="2800" b="1" dirty="0">
                <a:solidFill>
                  <a:schemeClr val="accent1"/>
                </a:solidFill>
                <a:latin typeface="Cambria" panose="02040503050406030204" pitchFamily="18" charset="0"/>
              </a:rPr>
              <a:t>Actualizarea datelor despre </a:t>
            </a:r>
            <a:r>
              <a:rPr lang="ro-RO" sz="2800" b="1" dirty="0">
                <a:solidFill>
                  <a:schemeClr val="accent1"/>
                </a:solidFill>
                <a:latin typeface="Cambria" panose="02040503050406030204" pitchFamily="18" charset="0"/>
              </a:rPr>
              <a:t>angajați. </a:t>
            </a:r>
            <a:r>
              <a:rPr lang="pt-BR" sz="2800" b="1" dirty="0">
                <a:solidFill>
                  <a:schemeClr val="accent1"/>
                </a:solidFill>
                <a:latin typeface="Cambria" panose="02040503050406030204" pitchFamily="18" charset="0"/>
              </a:rPr>
              <a:t>Meniu</a:t>
            </a:r>
            <a:r>
              <a:rPr lang="ro-RO" sz="2800" b="1" dirty="0">
                <a:solidFill>
                  <a:schemeClr val="accent1"/>
                </a:solidFill>
                <a:latin typeface="Cambria" panose="02040503050406030204" pitchFamily="18" charset="0"/>
              </a:rPr>
              <a:t>l </a:t>
            </a:r>
            <a:r>
              <a:rPr lang="ro-RO" sz="2800" b="1" i="1" dirty="0">
                <a:solidFill>
                  <a:schemeClr val="accent1"/>
                </a:solidFill>
                <a:latin typeface="Cambria" panose="02040503050406030204" pitchFamily="18" charset="0"/>
              </a:rPr>
              <a:t>Personalul (5)</a:t>
            </a:r>
            <a:endParaRPr lang="en-US" sz="2800" b="1" dirty="0">
              <a:solidFill>
                <a:schemeClr val="accent1"/>
              </a:solidFill>
              <a:latin typeface="Cambria" panose="02040503050406030204" pitchFamily="18" charset="0"/>
            </a:endParaRPr>
          </a:p>
        </p:txBody>
      </p:sp>
      <p:sp>
        <p:nvSpPr>
          <p:cNvPr id="5" name="Content Placeholder 4">
            <a:extLst>
              <a:ext uri="{FF2B5EF4-FFF2-40B4-BE49-F238E27FC236}">
                <a16:creationId xmlns:a16="http://schemas.microsoft.com/office/drawing/2014/main" id="{2EBC3CD4-CB5F-4728-B908-43F82F7A52FB}"/>
              </a:ext>
            </a:extLst>
          </p:cNvPr>
          <p:cNvSpPr>
            <a:spLocks noGrp="1"/>
          </p:cNvSpPr>
          <p:nvPr>
            <p:ph idx="1"/>
          </p:nvPr>
        </p:nvSpPr>
        <p:spPr>
          <a:xfrm>
            <a:off x="1130271" y="1699490"/>
            <a:ext cx="10085810" cy="4507345"/>
          </a:xfrm>
        </p:spPr>
        <p:txBody>
          <a:bodyPr>
            <a:normAutofit fontScale="77500" lnSpcReduction="20000"/>
          </a:bodyPr>
          <a:lstStyle/>
          <a:p>
            <a:pPr marL="0" indent="0">
              <a:buNone/>
            </a:pPr>
            <a:r>
              <a:rPr lang="ro-RO" b="1" dirty="0">
                <a:solidFill>
                  <a:schemeClr val="accent1">
                    <a:lumMod val="50000"/>
                  </a:schemeClr>
                </a:solidFill>
                <a:latin typeface="Cambria" panose="02040503050406030204" pitchFamily="18" charset="0"/>
              </a:rPr>
              <a:t>Adăugarea de la zero a unui angajat :</a:t>
            </a:r>
          </a:p>
          <a:p>
            <a:pPr marL="342900" indent="-342900"/>
            <a:r>
              <a:rPr lang="ro-RO" dirty="0">
                <a:latin typeface="Cambria" panose="02040503050406030204" pitchFamily="18" charset="0"/>
              </a:rPr>
              <a:t>Din meniul </a:t>
            </a:r>
            <a:r>
              <a:rPr lang="ro-RO" b="1" dirty="0">
                <a:solidFill>
                  <a:schemeClr val="tx2">
                    <a:lumMod val="50000"/>
                  </a:schemeClr>
                </a:solidFill>
                <a:latin typeface="Cambria" panose="02040503050406030204" pitchFamily="18" charset="0"/>
              </a:rPr>
              <a:t>Personalul</a:t>
            </a:r>
            <a:r>
              <a:rPr lang="ro-RO" dirty="0">
                <a:latin typeface="Cambria" panose="02040503050406030204" pitchFamily="18" charset="0"/>
              </a:rPr>
              <a:t> se va accesa categoria necesară </a:t>
            </a:r>
            <a:r>
              <a:rPr lang="ro-RO" i="1" dirty="0">
                <a:solidFill>
                  <a:schemeClr val="tx2">
                    <a:lumMod val="50000"/>
                  </a:schemeClr>
                </a:solidFill>
                <a:latin typeface="Cambria" panose="02040503050406030204" pitchFamily="18" charset="0"/>
              </a:rPr>
              <a:t>(personal didactic, de conducere, didactic auxiliar sau nedidactic).</a:t>
            </a:r>
          </a:p>
          <a:p>
            <a:pPr marL="342900" indent="-342900"/>
            <a:r>
              <a:rPr lang="ro-RO" dirty="0">
                <a:latin typeface="Cambria" panose="02040503050406030204" pitchFamily="18" charset="0"/>
              </a:rPr>
              <a:t>Din parametri de intrare se va selecta:</a:t>
            </a:r>
          </a:p>
          <a:p>
            <a:pPr marL="800100" lvl="1" indent="-342900"/>
            <a:r>
              <a:rPr lang="ro-RO" dirty="0">
                <a:latin typeface="Cambria" panose="02040503050406030204" pitchFamily="18" charset="0"/>
              </a:rPr>
              <a:t>Anul se studii, Raion, Localitate, Instituție </a:t>
            </a:r>
            <a:br>
              <a:rPr lang="ro-RO" dirty="0">
                <a:latin typeface="Cambria" panose="02040503050406030204" pitchFamily="18" charset="0"/>
              </a:rPr>
            </a:br>
            <a:r>
              <a:rPr lang="ro-RO" dirty="0">
                <a:latin typeface="Cambria" panose="02040503050406030204" pitchFamily="18" charset="0"/>
              </a:rPr>
              <a:t>(automat vor apărea datele instituției </a:t>
            </a:r>
            <a:br>
              <a:rPr lang="ro-RO" dirty="0">
                <a:latin typeface="Cambria" panose="02040503050406030204" pitchFamily="18" charset="0"/>
              </a:rPr>
            </a:br>
            <a:r>
              <a:rPr lang="ro-RO" dirty="0">
                <a:latin typeface="Cambria" panose="02040503050406030204" pitchFamily="18" charset="0"/>
              </a:rPr>
              <a:t>administrate)</a:t>
            </a:r>
          </a:p>
          <a:p>
            <a:pPr marL="800100" lvl="1" indent="-342900"/>
            <a:r>
              <a:rPr lang="ro-RO" dirty="0">
                <a:latin typeface="Cambria" panose="02040503050406030204" pitchFamily="18" charset="0"/>
              </a:rPr>
              <a:t>Căutare;</a:t>
            </a:r>
          </a:p>
          <a:p>
            <a:pPr marL="342900" indent="-342900"/>
            <a:r>
              <a:rPr lang="ro-RO" dirty="0">
                <a:latin typeface="Cambria" panose="02040503050406030204" pitchFamily="18" charset="0"/>
              </a:rPr>
              <a:t>În partea de jos se va afișa lista angajaților din </a:t>
            </a:r>
            <a:br>
              <a:rPr lang="ro-RO" dirty="0">
                <a:latin typeface="Cambria" panose="02040503050406030204" pitchFamily="18" charset="0"/>
              </a:rPr>
            </a:br>
            <a:r>
              <a:rPr lang="ro-RO" dirty="0">
                <a:latin typeface="Cambria" panose="02040503050406030204" pitchFamily="18" charset="0"/>
              </a:rPr>
              <a:t>instituția administrată;</a:t>
            </a:r>
          </a:p>
          <a:p>
            <a:pPr marL="342900" indent="-342900"/>
            <a:r>
              <a:rPr lang="ro-RO" dirty="0">
                <a:latin typeface="Cambria" panose="02040503050406030204" pitchFamily="18" charset="0"/>
              </a:rPr>
              <a:t>Se va accesa butonul </a:t>
            </a:r>
            <a:r>
              <a:rPr lang="ro-RO" b="1" dirty="0">
                <a:solidFill>
                  <a:schemeClr val="tx2">
                    <a:lumMod val="50000"/>
                  </a:schemeClr>
                </a:solidFill>
                <a:latin typeface="Cambria" panose="02040503050406030204" pitchFamily="18" charset="0"/>
              </a:rPr>
              <a:t>Adăugare</a:t>
            </a:r>
            <a:r>
              <a:rPr lang="ro-RO" dirty="0">
                <a:latin typeface="Cambria" panose="02040503050406030204" pitchFamily="18" charset="0"/>
              </a:rPr>
              <a:t> </a:t>
            </a:r>
            <a:br>
              <a:rPr lang="ro-RO" dirty="0">
                <a:latin typeface="Cambria" panose="02040503050406030204" pitchFamily="18" charset="0"/>
              </a:rPr>
            </a:br>
            <a:r>
              <a:rPr lang="ro-RO" dirty="0">
                <a:latin typeface="Cambria" panose="02040503050406030204" pitchFamily="18" charset="0"/>
              </a:rPr>
              <a:t>(partea dreaptă sus a listei angajaților);</a:t>
            </a:r>
          </a:p>
          <a:p>
            <a:pPr marL="342900" indent="-342900"/>
            <a:r>
              <a:rPr lang="ro-RO" dirty="0">
                <a:latin typeface="Cambria" panose="02040503050406030204" pitchFamily="18" charset="0"/>
              </a:rPr>
              <a:t>În formularul afișat se vor completa toate </a:t>
            </a:r>
            <a:br>
              <a:rPr lang="ro-RO" dirty="0">
                <a:latin typeface="Cambria" panose="02040503050406030204" pitchFamily="18" charset="0"/>
              </a:rPr>
            </a:br>
            <a:r>
              <a:rPr lang="ro-RO" dirty="0">
                <a:latin typeface="Cambria" panose="02040503050406030204" pitchFamily="18" charset="0"/>
              </a:rPr>
              <a:t>câmpurile din toate filele formularului, apoi se </a:t>
            </a:r>
            <a:br>
              <a:rPr lang="ro-RO" dirty="0">
                <a:latin typeface="Cambria" panose="02040503050406030204" pitchFamily="18" charset="0"/>
              </a:rPr>
            </a:br>
            <a:r>
              <a:rPr lang="ro-RO" dirty="0">
                <a:latin typeface="Cambria" panose="02040503050406030204" pitchFamily="18" charset="0"/>
              </a:rPr>
              <a:t>va accesa butonul </a:t>
            </a:r>
            <a:r>
              <a:rPr lang="ro-RO" b="1" dirty="0">
                <a:solidFill>
                  <a:schemeClr val="tx2">
                    <a:lumMod val="50000"/>
                  </a:schemeClr>
                </a:solidFill>
                <a:latin typeface="Cambria" panose="02040503050406030204" pitchFamily="18" charset="0"/>
              </a:rPr>
              <a:t>Creare</a:t>
            </a:r>
            <a:r>
              <a:rPr lang="ro-RO" dirty="0">
                <a:latin typeface="Cambria" panose="02040503050406030204" pitchFamily="18" charset="0"/>
              </a:rPr>
              <a:t>.</a:t>
            </a:r>
          </a:p>
          <a:p>
            <a:pPr marL="342900" indent="-342900"/>
            <a:endParaRPr lang="ro-RO" dirty="0">
              <a:latin typeface="Cambria" panose="02040503050406030204" pitchFamily="18" charset="0"/>
            </a:endParaRPr>
          </a:p>
        </p:txBody>
      </p:sp>
      <p:pic>
        <p:nvPicPr>
          <p:cNvPr id="3" name="Picture 2">
            <a:extLst>
              <a:ext uri="{FF2B5EF4-FFF2-40B4-BE49-F238E27FC236}">
                <a16:creationId xmlns:a16="http://schemas.microsoft.com/office/drawing/2014/main" id="{A83952D6-F4B2-4CEF-86EF-C008F4BD1588}"/>
              </a:ext>
            </a:extLst>
          </p:cNvPr>
          <p:cNvPicPr>
            <a:picLocks noChangeAspect="1"/>
          </p:cNvPicPr>
          <p:nvPr/>
        </p:nvPicPr>
        <p:blipFill>
          <a:blip r:embed="rId3"/>
          <a:stretch>
            <a:fillRect/>
          </a:stretch>
        </p:blipFill>
        <p:spPr>
          <a:xfrm>
            <a:off x="5721292" y="2526872"/>
            <a:ext cx="6350075" cy="3428138"/>
          </a:xfrm>
          <a:prstGeom prst="rect">
            <a:avLst/>
          </a:prstGeom>
        </p:spPr>
      </p:pic>
    </p:spTree>
    <p:extLst>
      <p:ext uri="{BB962C8B-B14F-4D97-AF65-F5344CB8AC3E}">
        <p14:creationId xmlns:p14="http://schemas.microsoft.com/office/powerpoint/2010/main" val="40060806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270" y="902990"/>
            <a:ext cx="9931460" cy="665751"/>
          </a:xfrm>
        </p:spPr>
        <p:txBody>
          <a:bodyPr>
            <a:normAutofit/>
          </a:bodyPr>
          <a:lstStyle/>
          <a:p>
            <a:r>
              <a:rPr lang="pt-BR" sz="2800" b="1" dirty="0">
                <a:solidFill>
                  <a:schemeClr val="accent4">
                    <a:lumMod val="75000"/>
                  </a:schemeClr>
                </a:solidFill>
                <a:latin typeface="Cambria" panose="02040503050406030204" pitchFamily="18" charset="0"/>
              </a:rPr>
              <a:t>Actualizarea datelor despre </a:t>
            </a:r>
            <a:r>
              <a:rPr lang="ro-RO" sz="2800" b="1" dirty="0">
                <a:solidFill>
                  <a:schemeClr val="accent4">
                    <a:lumMod val="75000"/>
                  </a:schemeClr>
                </a:solidFill>
                <a:latin typeface="Cambria" panose="02040503050406030204" pitchFamily="18" charset="0"/>
              </a:rPr>
              <a:t>angajați. </a:t>
            </a:r>
            <a:r>
              <a:rPr lang="ro-RO" sz="2800" b="1" dirty="0">
                <a:solidFill>
                  <a:srgbClr val="7C5077"/>
                </a:solidFill>
                <a:latin typeface="Cambria" panose="02040503050406030204" pitchFamily="18" charset="0"/>
              </a:rPr>
              <a:t>Personal didactic</a:t>
            </a:r>
            <a:r>
              <a:rPr lang="ro-RO" sz="2800" b="1" i="1" dirty="0">
                <a:solidFill>
                  <a:srgbClr val="7C5077"/>
                </a:solidFill>
                <a:latin typeface="Cambria" panose="02040503050406030204" pitchFamily="18" charset="0"/>
              </a:rPr>
              <a:t> </a:t>
            </a:r>
            <a:r>
              <a:rPr lang="ro-RO" sz="2800" b="1" i="1" dirty="0">
                <a:solidFill>
                  <a:schemeClr val="accent4">
                    <a:lumMod val="75000"/>
                  </a:schemeClr>
                </a:solidFill>
                <a:latin typeface="Cambria" panose="02040503050406030204" pitchFamily="18" charset="0"/>
              </a:rPr>
              <a:t>(1)</a:t>
            </a:r>
            <a:endParaRPr lang="en-US" sz="2800" b="1" dirty="0">
              <a:solidFill>
                <a:schemeClr val="accent4">
                  <a:lumMod val="75000"/>
                </a:schemeClr>
              </a:solidFill>
              <a:latin typeface="Cambria" panose="02040503050406030204" pitchFamily="18" charset="0"/>
            </a:endParaRPr>
          </a:p>
        </p:txBody>
      </p:sp>
      <p:sp>
        <p:nvSpPr>
          <p:cNvPr id="5" name="Content Placeholder 4">
            <a:extLst>
              <a:ext uri="{FF2B5EF4-FFF2-40B4-BE49-F238E27FC236}">
                <a16:creationId xmlns:a16="http://schemas.microsoft.com/office/drawing/2014/main" id="{2EBC3CD4-CB5F-4728-B908-43F82F7A52FB}"/>
              </a:ext>
            </a:extLst>
          </p:cNvPr>
          <p:cNvSpPr>
            <a:spLocks noGrp="1"/>
          </p:cNvSpPr>
          <p:nvPr>
            <p:ph idx="1"/>
          </p:nvPr>
        </p:nvSpPr>
        <p:spPr>
          <a:xfrm>
            <a:off x="1130270" y="1632378"/>
            <a:ext cx="10085810" cy="4499974"/>
          </a:xfrm>
        </p:spPr>
        <p:txBody>
          <a:bodyPr>
            <a:normAutofit fontScale="85000" lnSpcReduction="20000"/>
          </a:bodyPr>
          <a:lstStyle/>
          <a:p>
            <a:pPr marL="0" indent="0">
              <a:buNone/>
            </a:pPr>
            <a:r>
              <a:rPr lang="ro-RO" sz="2200" b="1" dirty="0">
                <a:solidFill>
                  <a:srgbClr val="FF0000"/>
                </a:solidFill>
                <a:latin typeface="Cambria" panose="02040503050406030204" pitchFamily="18" charset="0"/>
              </a:rPr>
              <a:t>Fila Detalii</a:t>
            </a:r>
            <a:r>
              <a:rPr lang="ro-RO" dirty="0">
                <a:latin typeface="Cambria" panose="02040503050406030204" pitchFamily="18" charset="0"/>
              </a:rPr>
              <a:t>.</a:t>
            </a:r>
          </a:p>
          <a:p>
            <a:r>
              <a:rPr lang="ro-RO" b="1" dirty="0">
                <a:solidFill>
                  <a:schemeClr val="accent6">
                    <a:lumMod val="50000"/>
                  </a:schemeClr>
                </a:solidFill>
                <a:latin typeface="Cambria" panose="02040503050406030204" pitchFamily="18" charset="0"/>
              </a:rPr>
              <a:t>Numele, Prenumele, Data nașterii, Sexul </a:t>
            </a:r>
            <a:r>
              <a:rPr lang="ro-RO" dirty="0">
                <a:latin typeface="Cambria" panose="02040503050406030204" pitchFamily="18" charset="0"/>
              </a:rPr>
              <a:t>– se vor introduce datele conform actelor de identitate;</a:t>
            </a:r>
          </a:p>
          <a:p>
            <a:r>
              <a:rPr lang="ro-RO" b="1" dirty="0">
                <a:solidFill>
                  <a:schemeClr val="accent6">
                    <a:lumMod val="50000"/>
                  </a:schemeClr>
                </a:solidFill>
                <a:latin typeface="Cambria" panose="02040503050406030204" pitchFamily="18" charset="0"/>
              </a:rPr>
              <a:t>IDNP</a:t>
            </a:r>
            <a:r>
              <a:rPr lang="ro-RO" b="1" dirty="0">
                <a:latin typeface="Cambria" panose="02040503050406030204" pitchFamily="18" charset="0"/>
              </a:rPr>
              <a:t> </a:t>
            </a:r>
            <a:r>
              <a:rPr lang="ro-RO" dirty="0">
                <a:latin typeface="Cambria" panose="02040503050406030204" pitchFamily="18" charset="0"/>
              </a:rPr>
              <a:t>–numărul de identificare a RM, format din 13 cifre;</a:t>
            </a:r>
          </a:p>
          <a:p>
            <a:r>
              <a:rPr lang="ro-RO" b="1" dirty="0">
                <a:solidFill>
                  <a:schemeClr val="accent6">
                    <a:lumMod val="50000"/>
                  </a:schemeClr>
                </a:solidFill>
                <a:latin typeface="Cambria" panose="02040503050406030204" pitchFamily="18" charset="0"/>
              </a:rPr>
              <a:t>Verificare</a:t>
            </a:r>
            <a:r>
              <a:rPr lang="ro-RO" b="1" dirty="0">
                <a:latin typeface="Cambria" panose="02040503050406030204" pitchFamily="18" charset="0"/>
              </a:rPr>
              <a:t> </a:t>
            </a:r>
            <a:r>
              <a:rPr lang="ro-RO" dirty="0">
                <a:latin typeface="Cambria" panose="02040503050406030204" pitchFamily="18" charset="0"/>
              </a:rPr>
              <a:t>– dacă toate câmpurile de mai sus au fost completate, se va accesa butonul </a:t>
            </a:r>
            <a:r>
              <a:rPr lang="ro-RO" dirty="0">
                <a:solidFill>
                  <a:schemeClr val="tx2">
                    <a:lumMod val="50000"/>
                  </a:schemeClr>
                </a:solidFill>
                <a:latin typeface="Cambria" panose="02040503050406030204" pitchFamily="18" charset="0"/>
              </a:rPr>
              <a:t>Verificare</a:t>
            </a:r>
            <a:r>
              <a:rPr lang="ro-RO" dirty="0">
                <a:latin typeface="Cambria" panose="02040503050406030204" pitchFamily="18" charset="0"/>
              </a:rPr>
              <a:t> pentru a verifica corectitudinea datelor introduse cu Registrul de Stat al Populației (RSP);</a:t>
            </a:r>
          </a:p>
          <a:p>
            <a:r>
              <a:rPr lang="ro-RO" b="1" dirty="0">
                <a:solidFill>
                  <a:schemeClr val="accent6">
                    <a:lumMod val="50000"/>
                  </a:schemeClr>
                </a:solidFill>
                <a:latin typeface="Cambria" panose="02040503050406030204" pitchFamily="18" charset="0"/>
              </a:rPr>
              <a:t>Naționalitatea</a:t>
            </a:r>
            <a:r>
              <a:rPr lang="ro-RO" b="1" dirty="0">
                <a:solidFill>
                  <a:schemeClr val="accent1">
                    <a:lumMod val="50000"/>
                  </a:schemeClr>
                </a:solidFill>
                <a:latin typeface="Cambria" panose="02040503050406030204" pitchFamily="18" charset="0"/>
              </a:rPr>
              <a:t> </a:t>
            </a:r>
            <a:r>
              <a:rPr lang="ro-RO" dirty="0">
                <a:latin typeface="Cambria" panose="02040503050406030204" pitchFamily="18" charset="0"/>
              </a:rPr>
              <a:t>– se va completa câmpul conform actului de identitate;</a:t>
            </a:r>
          </a:p>
          <a:p>
            <a:r>
              <a:rPr lang="ro-RO" b="1" dirty="0">
                <a:solidFill>
                  <a:schemeClr val="accent6">
                    <a:lumMod val="50000"/>
                  </a:schemeClr>
                </a:solidFill>
                <a:latin typeface="Cambria" panose="02040503050406030204" pitchFamily="18" charset="0"/>
              </a:rPr>
              <a:t>Nivelul de instruire </a:t>
            </a:r>
            <a:r>
              <a:rPr lang="ro-RO" dirty="0">
                <a:latin typeface="Cambria" panose="02040503050406030204" pitchFamily="18" charset="0"/>
              </a:rPr>
              <a:t>– din lista derulantă se va selecta nivelul de instruire a cadrului didactic;</a:t>
            </a:r>
          </a:p>
          <a:p>
            <a:r>
              <a:rPr lang="ro-RO" b="1" dirty="0">
                <a:solidFill>
                  <a:schemeClr val="accent6">
                    <a:lumMod val="50000"/>
                  </a:schemeClr>
                </a:solidFill>
                <a:latin typeface="Cambria" panose="02040503050406030204" pitchFamily="18" charset="0"/>
              </a:rPr>
              <a:t>Are studii pedagogice </a:t>
            </a:r>
            <a:r>
              <a:rPr lang="ro-RO" dirty="0">
                <a:latin typeface="Cambria" panose="02040503050406030204" pitchFamily="18" charset="0"/>
              </a:rPr>
              <a:t>– se va bifa în cazul în care cadrul didactic are diplomă ce confirmă studiile pedagogice;</a:t>
            </a:r>
          </a:p>
          <a:p>
            <a:r>
              <a:rPr lang="ro-RO" sz="2100" b="1" dirty="0">
                <a:solidFill>
                  <a:schemeClr val="accent6">
                    <a:lumMod val="50000"/>
                  </a:schemeClr>
                </a:solidFill>
                <a:latin typeface="Cambria" panose="02040503050406030204" pitchFamily="18" charset="0"/>
              </a:rPr>
              <a:t>Gradul didactic </a:t>
            </a:r>
            <a:r>
              <a:rPr lang="ro-RO" sz="1800" b="1" dirty="0">
                <a:latin typeface="Cambria" panose="02040503050406030204" pitchFamily="18" charset="0"/>
              </a:rPr>
              <a:t>– </a:t>
            </a:r>
            <a:r>
              <a:rPr lang="ro-RO" sz="1800" dirty="0">
                <a:latin typeface="Cambria" panose="02040503050406030204" pitchFamily="18" charset="0"/>
              </a:rPr>
              <a:t>se va selecta gradul didactic a cadrului.</a:t>
            </a:r>
          </a:p>
          <a:p>
            <a:r>
              <a:rPr lang="ro-RO" sz="2200" b="1" dirty="0">
                <a:solidFill>
                  <a:schemeClr val="accent6">
                    <a:lumMod val="50000"/>
                  </a:schemeClr>
                </a:solidFill>
                <a:latin typeface="Cambria" panose="02040503050406030204" pitchFamily="18" charset="0"/>
              </a:rPr>
              <a:t>Vechimea în muncă didactică (ani) </a:t>
            </a:r>
            <a:r>
              <a:rPr lang="ro-RO" sz="1800" dirty="0">
                <a:solidFill>
                  <a:schemeClr val="accent6">
                    <a:lumMod val="50000"/>
                  </a:schemeClr>
                </a:solidFill>
                <a:latin typeface="Cambria" panose="02040503050406030204" pitchFamily="18" charset="0"/>
              </a:rPr>
              <a:t>– </a:t>
            </a:r>
            <a:r>
              <a:rPr lang="ro-RO" sz="1800" dirty="0">
                <a:latin typeface="Cambria" panose="02040503050406030204" pitchFamily="18" charset="0"/>
              </a:rPr>
              <a:t>anual se va actualiza vechimea în muncă didactică.</a:t>
            </a:r>
            <a:br>
              <a:rPr lang="ro-RO" sz="1800" dirty="0">
                <a:latin typeface="Cambria" panose="02040503050406030204" pitchFamily="18" charset="0"/>
              </a:rPr>
            </a:br>
            <a:r>
              <a:rPr lang="ro-RO" sz="1800" b="1" dirty="0">
                <a:solidFill>
                  <a:srgbClr val="FF0000"/>
                </a:solidFill>
                <a:latin typeface="Cambria" panose="02040503050406030204" pitchFamily="18" charset="0"/>
              </a:rPr>
              <a:t>Atenție</a:t>
            </a:r>
            <a:r>
              <a:rPr lang="ro-RO" sz="1800" dirty="0">
                <a:solidFill>
                  <a:srgbClr val="FF0000"/>
                </a:solidFill>
                <a:latin typeface="Cambria" panose="02040503050406030204" pitchFamily="18" charset="0"/>
              </a:rPr>
              <a:t>!!! Acest câmp trebuie actualizat anual!!! Vechimea în muncă nu poate fi </a:t>
            </a:r>
            <a:r>
              <a:rPr lang="ro-RO" sz="1800" b="1" i="1" dirty="0">
                <a:solidFill>
                  <a:srgbClr val="FF0000"/>
                </a:solidFill>
                <a:latin typeface="Cambria" panose="02040503050406030204" pitchFamily="18" charset="0"/>
              </a:rPr>
              <a:t>2018</a:t>
            </a:r>
            <a:r>
              <a:rPr lang="ro-RO" sz="1800" dirty="0">
                <a:solidFill>
                  <a:srgbClr val="FF0000"/>
                </a:solidFill>
                <a:latin typeface="Cambria" panose="02040503050406030204" pitchFamily="18" charset="0"/>
              </a:rPr>
              <a:t> sau </a:t>
            </a:r>
            <a:r>
              <a:rPr lang="ro-RO" sz="1800" b="1" i="1" dirty="0">
                <a:solidFill>
                  <a:srgbClr val="FF0000"/>
                </a:solidFill>
                <a:latin typeface="Cambria" panose="02040503050406030204" pitchFamily="18" charset="0"/>
              </a:rPr>
              <a:t>1998, </a:t>
            </a:r>
            <a:r>
              <a:rPr lang="ro-RO" sz="1800" b="1" dirty="0">
                <a:solidFill>
                  <a:srgbClr val="FF0000"/>
                </a:solidFill>
                <a:latin typeface="Cambria" panose="02040503050406030204" pitchFamily="18" charset="0"/>
              </a:rPr>
              <a:t>se va introduce în ANI LUCRAȚI</a:t>
            </a:r>
            <a:r>
              <a:rPr lang="ro-RO" sz="1800" dirty="0">
                <a:solidFill>
                  <a:srgbClr val="FF0000"/>
                </a:solidFill>
                <a:latin typeface="Cambria" panose="02040503050406030204" pitchFamily="18" charset="0"/>
              </a:rPr>
              <a:t>!!!</a:t>
            </a:r>
          </a:p>
          <a:p>
            <a:pPr marL="342900" indent="-342900"/>
            <a:endParaRPr lang="ro-RO" dirty="0">
              <a:latin typeface="Cambria" panose="02040503050406030204" pitchFamily="18" charset="0"/>
            </a:endParaRPr>
          </a:p>
          <a:p>
            <a:pPr marL="342900" indent="-342900"/>
            <a:endParaRPr lang="ro-RO" dirty="0">
              <a:latin typeface="Cambria" panose="02040503050406030204" pitchFamily="18" charset="0"/>
            </a:endParaRPr>
          </a:p>
        </p:txBody>
      </p:sp>
    </p:spTree>
    <p:extLst>
      <p:ext uri="{BB962C8B-B14F-4D97-AF65-F5344CB8AC3E}">
        <p14:creationId xmlns:p14="http://schemas.microsoft.com/office/powerpoint/2010/main" val="203375839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270" y="902990"/>
            <a:ext cx="9931460" cy="665751"/>
          </a:xfrm>
        </p:spPr>
        <p:txBody>
          <a:bodyPr>
            <a:normAutofit/>
          </a:bodyPr>
          <a:lstStyle/>
          <a:p>
            <a:r>
              <a:rPr lang="pt-BR" sz="2800" b="1" dirty="0">
                <a:solidFill>
                  <a:schemeClr val="accent4">
                    <a:lumMod val="75000"/>
                  </a:schemeClr>
                </a:solidFill>
                <a:latin typeface="Cambria" panose="02040503050406030204" pitchFamily="18" charset="0"/>
              </a:rPr>
              <a:t>Actualizarea datelor despre </a:t>
            </a:r>
            <a:r>
              <a:rPr lang="ro-RO" sz="2800" b="1" dirty="0">
                <a:solidFill>
                  <a:schemeClr val="accent4">
                    <a:lumMod val="75000"/>
                  </a:schemeClr>
                </a:solidFill>
                <a:latin typeface="Cambria" panose="02040503050406030204" pitchFamily="18" charset="0"/>
              </a:rPr>
              <a:t>angajați. </a:t>
            </a:r>
            <a:r>
              <a:rPr lang="ro-RO" sz="2800" b="1" dirty="0">
                <a:solidFill>
                  <a:srgbClr val="7C5077"/>
                </a:solidFill>
                <a:latin typeface="Cambria" panose="02040503050406030204" pitchFamily="18" charset="0"/>
              </a:rPr>
              <a:t>Personal didactic</a:t>
            </a:r>
            <a:r>
              <a:rPr lang="ro-RO" sz="2800" b="1" i="1" dirty="0">
                <a:solidFill>
                  <a:srgbClr val="7C5077"/>
                </a:solidFill>
                <a:latin typeface="Cambria" panose="02040503050406030204" pitchFamily="18" charset="0"/>
              </a:rPr>
              <a:t> </a:t>
            </a:r>
            <a:r>
              <a:rPr lang="ro-RO" sz="2800" b="1" i="1" dirty="0">
                <a:solidFill>
                  <a:schemeClr val="accent4">
                    <a:lumMod val="75000"/>
                  </a:schemeClr>
                </a:solidFill>
                <a:latin typeface="Cambria" panose="02040503050406030204" pitchFamily="18" charset="0"/>
              </a:rPr>
              <a:t>(2)</a:t>
            </a:r>
            <a:endParaRPr lang="en-US" sz="2800" b="1" dirty="0">
              <a:solidFill>
                <a:schemeClr val="accent4">
                  <a:lumMod val="75000"/>
                </a:schemeClr>
              </a:solidFill>
              <a:latin typeface="Cambria" panose="02040503050406030204" pitchFamily="18" charset="0"/>
            </a:endParaRPr>
          </a:p>
        </p:txBody>
      </p:sp>
      <p:sp>
        <p:nvSpPr>
          <p:cNvPr id="5" name="Content Placeholder 4">
            <a:extLst>
              <a:ext uri="{FF2B5EF4-FFF2-40B4-BE49-F238E27FC236}">
                <a16:creationId xmlns:a16="http://schemas.microsoft.com/office/drawing/2014/main" id="{2EBC3CD4-CB5F-4728-B908-43F82F7A52FB}"/>
              </a:ext>
            </a:extLst>
          </p:cNvPr>
          <p:cNvSpPr>
            <a:spLocks noGrp="1"/>
          </p:cNvSpPr>
          <p:nvPr>
            <p:ph idx="1"/>
          </p:nvPr>
        </p:nvSpPr>
        <p:spPr>
          <a:xfrm>
            <a:off x="1130270" y="1632378"/>
            <a:ext cx="10085810" cy="4499974"/>
          </a:xfrm>
        </p:spPr>
        <p:txBody>
          <a:bodyPr>
            <a:normAutofit fontScale="85000" lnSpcReduction="10000"/>
          </a:bodyPr>
          <a:lstStyle/>
          <a:p>
            <a:pPr marL="0" indent="0">
              <a:buNone/>
            </a:pPr>
            <a:r>
              <a:rPr lang="ro-RO" sz="2200" b="1" dirty="0">
                <a:solidFill>
                  <a:srgbClr val="FF0000"/>
                </a:solidFill>
                <a:latin typeface="Cambria" panose="02040503050406030204" pitchFamily="18" charset="0"/>
              </a:rPr>
              <a:t>Fila Angajarea</a:t>
            </a:r>
            <a:r>
              <a:rPr lang="ro-RO" dirty="0">
                <a:latin typeface="Cambria" panose="02040503050406030204" pitchFamily="18" charset="0"/>
              </a:rPr>
              <a:t>.</a:t>
            </a:r>
          </a:p>
          <a:p>
            <a:r>
              <a:rPr lang="ro-RO" b="1" dirty="0">
                <a:solidFill>
                  <a:schemeClr val="accent6">
                    <a:lumMod val="50000"/>
                  </a:schemeClr>
                </a:solidFill>
                <a:latin typeface="Cambria" panose="02040503050406030204" pitchFamily="18" charset="0"/>
              </a:rPr>
              <a:t>Funcția </a:t>
            </a:r>
            <a:r>
              <a:rPr lang="ro-RO" dirty="0">
                <a:latin typeface="Cambria" panose="02040503050406030204" pitchFamily="18" charset="0"/>
              </a:rPr>
              <a:t>– din lista derulantă se va selecta funcția cadrului didactic;</a:t>
            </a:r>
          </a:p>
          <a:p>
            <a:r>
              <a:rPr lang="ro-RO" b="1" dirty="0">
                <a:solidFill>
                  <a:schemeClr val="accent6">
                    <a:lumMod val="50000"/>
                  </a:schemeClr>
                </a:solidFill>
                <a:latin typeface="Cambria" panose="02040503050406030204" pitchFamily="18" charset="0"/>
              </a:rPr>
              <a:t>Modul de angajare</a:t>
            </a:r>
            <a:r>
              <a:rPr lang="ro-RO" b="1" dirty="0">
                <a:latin typeface="Cambria" panose="02040503050406030204" pitchFamily="18" charset="0"/>
              </a:rPr>
              <a:t> </a:t>
            </a:r>
            <a:r>
              <a:rPr lang="ro-RO" dirty="0">
                <a:latin typeface="Cambria" panose="02040503050406030204" pitchFamily="18" charset="0"/>
              </a:rPr>
              <a:t>– din lista derulantă se va selecta modul de angajare (prin cumul, de bază, cu ora);</a:t>
            </a:r>
          </a:p>
          <a:p>
            <a:r>
              <a:rPr lang="ro-RO" b="1" dirty="0">
                <a:solidFill>
                  <a:schemeClr val="accent6">
                    <a:lumMod val="50000"/>
                  </a:schemeClr>
                </a:solidFill>
                <a:latin typeface="Cambria" panose="02040503050406030204" pitchFamily="18" charset="0"/>
              </a:rPr>
              <a:t>Volumul de muncă</a:t>
            </a:r>
            <a:r>
              <a:rPr lang="ro-RO" b="1" dirty="0">
                <a:latin typeface="Cambria" panose="02040503050406030204" pitchFamily="18" charset="0"/>
              </a:rPr>
              <a:t> </a:t>
            </a:r>
            <a:r>
              <a:rPr lang="ro-RO" dirty="0">
                <a:latin typeface="Cambria" panose="02040503050406030204" pitchFamily="18" charset="0"/>
              </a:rPr>
              <a:t>– se va introduce volumul de muncă a cadrului didactic </a:t>
            </a:r>
            <a:r>
              <a:rPr lang="ro-RO" b="1" dirty="0">
                <a:solidFill>
                  <a:schemeClr val="accent6">
                    <a:lumMod val="50000"/>
                  </a:schemeClr>
                </a:solidFill>
                <a:latin typeface="Cambria" panose="02040503050406030204" pitchFamily="18" charset="0"/>
              </a:rPr>
              <a:t>în unități </a:t>
            </a:r>
            <a:r>
              <a:rPr lang="ro-RO" dirty="0">
                <a:latin typeface="Cambria" panose="02040503050406030204" pitchFamily="18" charset="0"/>
              </a:rPr>
              <a:t>(0,25; 0,5; 1);</a:t>
            </a:r>
            <a:br>
              <a:rPr lang="ro-RO" dirty="0">
                <a:latin typeface="Cambria" panose="02040503050406030204" pitchFamily="18" charset="0"/>
              </a:rPr>
            </a:br>
            <a:r>
              <a:rPr lang="ro-RO" b="1" dirty="0">
                <a:solidFill>
                  <a:srgbClr val="FF0000"/>
                </a:solidFill>
                <a:latin typeface="Cambria" panose="02040503050406030204" pitchFamily="18" charset="0"/>
              </a:rPr>
              <a:t>Atenție</a:t>
            </a:r>
            <a:r>
              <a:rPr lang="ro-RO" dirty="0">
                <a:solidFill>
                  <a:srgbClr val="FF0000"/>
                </a:solidFill>
                <a:latin typeface="Cambria" panose="02040503050406030204" pitchFamily="18" charset="0"/>
              </a:rPr>
              <a:t>!!! Acest câmp trebuie actualizat anual!!! </a:t>
            </a:r>
          </a:p>
          <a:p>
            <a:r>
              <a:rPr lang="ro-RO" b="1" dirty="0">
                <a:solidFill>
                  <a:schemeClr val="accent6">
                    <a:lumMod val="50000"/>
                  </a:schemeClr>
                </a:solidFill>
                <a:latin typeface="Cambria" panose="02040503050406030204" pitchFamily="18" charset="0"/>
              </a:rPr>
              <a:t>Durata contractului</a:t>
            </a:r>
            <a:r>
              <a:rPr lang="ro-RO" b="1" dirty="0">
                <a:solidFill>
                  <a:schemeClr val="accent1">
                    <a:lumMod val="50000"/>
                  </a:schemeClr>
                </a:solidFill>
                <a:latin typeface="Cambria" panose="02040503050406030204" pitchFamily="18" charset="0"/>
              </a:rPr>
              <a:t> </a:t>
            </a:r>
            <a:r>
              <a:rPr lang="ro-RO" dirty="0">
                <a:latin typeface="Cambria" panose="02040503050406030204" pitchFamily="18" charset="0"/>
              </a:rPr>
              <a:t>– din lista derulantă se va selecta durata contractului (determinată, nedeterminată etc.);</a:t>
            </a:r>
          </a:p>
          <a:p>
            <a:r>
              <a:rPr lang="ro-RO" b="1" dirty="0">
                <a:solidFill>
                  <a:schemeClr val="accent6">
                    <a:lumMod val="50000"/>
                  </a:schemeClr>
                </a:solidFill>
                <a:latin typeface="Cambria" panose="02040503050406030204" pitchFamily="18" charset="0"/>
              </a:rPr>
              <a:t>Ani de predare în instituția actuală </a:t>
            </a:r>
            <a:r>
              <a:rPr lang="ro-RO" dirty="0">
                <a:latin typeface="Cambria" panose="02040503050406030204" pitchFamily="18" charset="0"/>
              </a:rPr>
              <a:t>– anual se va actualiza această informație;</a:t>
            </a:r>
            <a:br>
              <a:rPr lang="ro-RO" dirty="0">
                <a:latin typeface="Cambria" panose="02040503050406030204" pitchFamily="18" charset="0"/>
              </a:rPr>
            </a:br>
            <a:r>
              <a:rPr lang="ro-RO" b="1" dirty="0">
                <a:solidFill>
                  <a:srgbClr val="FF0000"/>
                </a:solidFill>
                <a:latin typeface="Cambria" panose="02040503050406030204" pitchFamily="18" charset="0"/>
              </a:rPr>
              <a:t>Atenție</a:t>
            </a:r>
            <a:r>
              <a:rPr lang="ro-RO" dirty="0">
                <a:solidFill>
                  <a:srgbClr val="FF0000"/>
                </a:solidFill>
                <a:latin typeface="Cambria" panose="02040503050406030204" pitchFamily="18" charset="0"/>
              </a:rPr>
              <a:t>!!! Acest câmp trebuie actualizat anual!!! Ani de predare în instituție nu poate fi </a:t>
            </a:r>
            <a:r>
              <a:rPr lang="ro-RO" b="1" i="1" dirty="0">
                <a:solidFill>
                  <a:srgbClr val="FF0000"/>
                </a:solidFill>
                <a:latin typeface="Cambria" panose="02040503050406030204" pitchFamily="18" charset="0"/>
              </a:rPr>
              <a:t>100, 95 </a:t>
            </a:r>
            <a:r>
              <a:rPr lang="ro-RO" dirty="0">
                <a:solidFill>
                  <a:srgbClr val="FF0000"/>
                </a:solidFill>
                <a:latin typeface="Cambria" panose="02040503050406030204" pitchFamily="18" charset="0"/>
              </a:rPr>
              <a:t>sau </a:t>
            </a:r>
            <a:r>
              <a:rPr lang="ro-RO" b="1" i="1" dirty="0">
                <a:solidFill>
                  <a:srgbClr val="FF0000"/>
                </a:solidFill>
                <a:latin typeface="Cambria" panose="02040503050406030204" pitchFamily="18" charset="0"/>
              </a:rPr>
              <a:t>1998, cifra </a:t>
            </a:r>
            <a:r>
              <a:rPr lang="ro-RO" b="1" dirty="0">
                <a:solidFill>
                  <a:srgbClr val="FF0000"/>
                </a:solidFill>
                <a:latin typeface="Cambria" panose="02040503050406030204" pitchFamily="18" charset="0"/>
              </a:rPr>
              <a:t>se va introduce în ANI LUCRAȚI</a:t>
            </a:r>
            <a:r>
              <a:rPr lang="ro-RO" dirty="0">
                <a:solidFill>
                  <a:srgbClr val="FF0000"/>
                </a:solidFill>
                <a:latin typeface="Cambria" panose="02040503050406030204" pitchFamily="18" charset="0"/>
              </a:rPr>
              <a:t>!!!</a:t>
            </a:r>
          </a:p>
          <a:p>
            <a:r>
              <a:rPr lang="ro-RO" b="1" dirty="0">
                <a:solidFill>
                  <a:schemeClr val="accent6">
                    <a:lumMod val="50000"/>
                  </a:schemeClr>
                </a:solidFill>
                <a:latin typeface="Cambria" panose="02040503050406030204" pitchFamily="18" charset="0"/>
              </a:rPr>
              <a:t>Certificat, ultimul curs </a:t>
            </a:r>
            <a:r>
              <a:rPr lang="ro-RO" dirty="0">
                <a:latin typeface="Cambria" panose="02040503050406030204" pitchFamily="18" charset="0"/>
              </a:rPr>
              <a:t>– se va introduce anul când a obținut certificat de participare la curs;</a:t>
            </a:r>
          </a:p>
          <a:p>
            <a:r>
              <a:rPr lang="ro-RO" sz="2100" b="1" dirty="0">
                <a:solidFill>
                  <a:schemeClr val="accent6">
                    <a:lumMod val="50000"/>
                  </a:schemeClr>
                </a:solidFill>
                <a:latin typeface="Cambria" panose="02040503050406030204" pitchFamily="18" charset="0"/>
              </a:rPr>
              <a:t>Ultimul alt curs </a:t>
            </a:r>
            <a:r>
              <a:rPr lang="ro-RO" sz="1800" b="1" dirty="0">
                <a:latin typeface="Cambria" panose="02040503050406030204" pitchFamily="18" charset="0"/>
              </a:rPr>
              <a:t>– </a:t>
            </a:r>
            <a:r>
              <a:rPr lang="ro-RO" sz="1800" dirty="0">
                <a:latin typeface="Cambria" panose="02040503050406030204" pitchFamily="18" charset="0"/>
              </a:rPr>
              <a:t>se va introduce anul când a participat la un oarecare curs.</a:t>
            </a:r>
          </a:p>
          <a:p>
            <a:pPr marL="342900" indent="-342900"/>
            <a:endParaRPr lang="ro-RO" dirty="0">
              <a:latin typeface="Cambria" panose="02040503050406030204" pitchFamily="18" charset="0"/>
            </a:endParaRPr>
          </a:p>
          <a:p>
            <a:pPr marL="342900" indent="-342900"/>
            <a:endParaRPr lang="ro-RO" dirty="0">
              <a:latin typeface="Cambria" panose="02040503050406030204" pitchFamily="18" charset="0"/>
            </a:endParaRPr>
          </a:p>
        </p:txBody>
      </p:sp>
    </p:spTree>
    <p:extLst>
      <p:ext uri="{BB962C8B-B14F-4D97-AF65-F5344CB8AC3E}">
        <p14:creationId xmlns:p14="http://schemas.microsoft.com/office/powerpoint/2010/main" val="53112625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270" y="902990"/>
            <a:ext cx="9931460" cy="665751"/>
          </a:xfrm>
        </p:spPr>
        <p:txBody>
          <a:bodyPr>
            <a:normAutofit/>
          </a:bodyPr>
          <a:lstStyle/>
          <a:p>
            <a:r>
              <a:rPr lang="pt-BR" sz="2800" b="1" dirty="0">
                <a:solidFill>
                  <a:schemeClr val="accent4">
                    <a:lumMod val="75000"/>
                  </a:schemeClr>
                </a:solidFill>
                <a:latin typeface="Cambria" panose="02040503050406030204" pitchFamily="18" charset="0"/>
              </a:rPr>
              <a:t>Actualizarea datelor despre </a:t>
            </a:r>
            <a:r>
              <a:rPr lang="ro-RO" sz="2800" b="1" dirty="0">
                <a:solidFill>
                  <a:schemeClr val="accent4">
                    <a:lumMod val="75000"/>
                  </a:schemeClr>
                </a:solidFill>
                <a:latin typeface="Cambria" panose="02040503050406030204" pitchFamily="18" charset="0"/>
              </a:rPr>
              <a:t>angajați. </a:t>
            </a:r>
            <a:r>
              <a:rPr lang="ro-RO" sz="2800" b="1" dirty="0">
                <a:solidFill>
                  <a:srgbClr val="7C5077"/>
                </a:solidFill>
                <a:latin typeface="Cambria" panose="02040503050406030204" pitchFamily="18" charset="0"/>
              </a:rPr>
              <a:t>Personal didactic</a:t>
            </a:r>
            <a:r>
              <a:rPr lang="ro-RO" sz="2800" b="1" i="1" dirty="0">
                <a:solidFill>
                  <a:srgbClr val="7C5077"/>
                </a:solidFill>
                <a:latin typeface="Cambria" panose="02040503050406030204" pitchFamily="18" charset="0"/>
              </a:rPr>
              <a:t> </a:t>
            </a:r>
            <a:r>
              <a:rPr lang="ro-RO" sz="2800" b="1" i="1" dirty="0">
                <a:solidFill>
                  <a:schemeClr val="accent4">
                    <a:lumMod val="75000"/>
                  </a:schemeClr>
                </a:solidFill>
                <a:latin typeface="Cambria" panose="02040503050406030204" pitchFamily="18" charset="0"/>
              </a:rPr>
              <a:t>(3)</a:t>
            </a:r>
            <a:endParaRPr lang="en-US" sz="2800" b="1" dirty="0">
              <a:solidFill>
                <a:schemeClr val="accent4">
                  <a:lumMod val="75000"/>
                </a:schemeClr>
              </a:solidFill>
              <a:latin typeface="Cambria" panose="02040503050406030204" pitchFamily="18" charset="0"/>
            </a:endParaRPr>
          </a:p>
        </p:txBody>
      </p:sp>
      <p:sp>
        <p:nvSpPr>
          <p:cNvPr id="5" name="Content Placeholder 4">
            <a:extLst>
              <a:ext uri="{FF2B5EF4-FFF2-40B4-BE49-F238E27FC236}">
                <a16:creationId xmlns:a16="http://schemas.microsoft.com/office/drawing/2014/main" id="{2EBC3CD4-CB5F-4728-B908-43F82F7A52FB}"/>
              </a:ext>
            </a:extLst>
          </p:cNvPr>
          <p:cNvSpPr>
            <a:spLocks noGrp="1"/>
          </p:cNvSpPr>
          <p:nvPr>
            <p:ph idx="1"/>
          </p:nvPr>
        </p:nvSpPr>
        <p:spPr>
          <a:xfrm>
            <a:off x="1130270" y="1632378"/>
            <a:ext cx="10085810" cy="4499974"/>
          </a:xfrm>
        </p:spPr>
        <p:txBody>
          <a:bodyPr>
            <a:normAutofit fontScale="92500" lnSpcReduction="20000"/>
          </a:bodyPr>
          <a:lstStyle/>
          <a:p>
            <a:pPr marL="0" indent="0">
              <a:buNone/>
            </a:pPr>
            <a:r>
              <a:rPr lang="ro-RO" sz="2200" b="1" dirty="0">
                <a:solidFill>
                  <a:srgbClr val="FF0000"/>
                </a:solidFill>
                <a:latin typeface="Cambria" panose="02040503050406030204" pitchFamily="18" charset="0"/>
              </a:rPr>
              <a:t>Fila Statutul</a:t>
            </a:r>
            <a:r>
              <a:rPr lang="ro-RO" dirty="0">
                <a:latin typeface="Cambria" panose="02040503050406030204" pitchFamily="18" charset="0"/>
              </a:rPr>
              <a:t>.</a:t>
            </a:r>
          </a:p>
          <a:p>
            <a:r>
              <a:rPr lang="ro-RO" b="1" dirty="0">
                <a:solidFill>
                  <a:schemeClr val="accent6">
                    <a:lumMod val="50000"/>
                  </a:schemeClr>
                </a:solidFill>
                <a:latin typeface="Cambria" panose="02040503050406030204" pitchFamily="18" charset="0"/>
              </a:rPr>
              <a:t>Statutul </a:t>
            </a:r>
            <a:r>
              <a:rPr lang="ro-RO" dirty="0">
                <a:latin typeface="Cambria" panose="02040503050406030204" pitchFamily="18" charset="0"/>
              </a:rPr>
              <a:t>– din lista derulantă se va selecta statutul angajării – încadrat sau concediat;</a:t>
            </a:r>
          </a:p>
          <a:p>
            <a:r>
              <a:rPr lang="ro-RO" b="1" dirty="0">
                <a:solidFill>
                  <a:schemeClr val="accent6">
                    <a:lumMod val="50000"/>
                  </a:schemeClr>
                </a:solidFill>
                <a:latin typeface="Cambria" panose="02040503050406030204" pitchFamily="18" charset="0"/>
              </a:rPr>
              <a:t>Concediu pe termen lung </a:t>
            </a:r>
            <a:r>
              <a:rPr lang="ro-RO" dirty="0">
                <a:latin typeface="Cambria" panose="02040503050406030204" pitchFamily="18" charset="0"/>
              </a:rPr>
              <a:t>– în cazul în care angajatul este în concediul pe termen lung (boală, îngrijire a copilului sau alt motiv) se va selecta din lista derulantă opțiunea necesară;</a:t>
            </a:r>
          </a:p>
          <a:p>
            <a:r>
              <a:rPr lang="ro-RO" b="1" dirty="0">
                <a:solidFill>
                  <a:schemeClr val="accent6">
                    <a:lumMod val="50000"/>
                  </a:schemeClr>
                </a:solidFill>
                <a:latin typeface="Cambria" panose="02040503050406030204" pitchFamily="18" charset="0"/>
              </a:rPr>
              <a:t>Data angajării </a:t>
            </a:r>
            <a:r>
              <a:rPr lang="ro-RO" dirty="0">
                <a:latin typeface="Cambria" panose="02040503050406030204" pitchFamily="18" charset="0"/>
              </a:rPr>
              <a:t>– se va introduce data când a fost angajat cadrul didactic;</a:t>
            </a:r>
            <a:endParaRPr lang="ro-RO" dirty="0">
              <a:solidFill>
                <a:srgbClr val="FF0000"/>
              </a:solidFill>
              <a:latin typeface="Cambria" panose="02040503050406030204" pitchFamily="18" charset="0"/>
            </a:endParaRPr>
          </a:p>
          <a:p>
            <a:r>
              <a:rPr lang="ro-RO" b="1" dirty="0">
                <a:solidFill>
                  <a:schemeClr val="accent6">
                    <a:lumMod val="50000"/>
                  </a:schemeClr>
                </a:solidFill>
                <a:latin typeface="Cambria" panose="02040503050406030204" pitchFamily="18" charset="0"/>
              </a:rPr>
              <a:t>Data eliberării </a:t>
            </a:r>
            <a:r>
              <a:rPr lang="ro-RO" dirty="0">
                <a:latin typeface="Cambria" panose="02040503050406030204" pitchFamily="18" charset="0"/>
              </a:rPr>
              <a:t>– în cazul în care angajatul a fost concediat se va introduce data eliberării din funcție;</a:t>
            </a:r>
          </a:p>
          <a:p>
            <a:r>
              <a:rPr lang="ro-RO" b="1" dirty="0">
                <a:solidFill>
                  <a:schemeClr val="accent6">
                    <a:lumMod val="50000"/>
                  </a:schemeClr>
                </a:solidFill>
                <a:latin typeface="Cambria" panose="02040503050406030204" pitchFamily="18" charset="0"/>
              </a:rPr>
              <a:t>Motivul plecării  </a:t>
            </a:r>
            <a:r>
              <a:rPr lang="ro-RO" dirty="0">
                <a:latin typeface="Cambria" panose="02040503050406030204" pitchFamily="18" charset="0"/>
              </a:rPr>
              <a:t>– dacă se completează data eliberării, obligatoriu se va selecta și motivul eliberării;</a:t>
            </a:r>
            <a:endParaRPr lang="ro-RO" dirty="0">
              <a:solidFill>
                <a:srgbClr val="FF0000"/>
              </a:solidFill>
              <a:latin typeface="Cambria" panose="02040503050406030204" pitchFamily="18" charset="0"/>
            </a:endParaRPr>
          </a:p>
          <a:p>
            <a:r>
              <a:rPr lang="ro-RO" b="1" dirty="0">
                <a:solidFill>
                  <a:schemeClr val="accent6">
                    <a:lumMod val="50000"/>
                  </a:schemeClr>
                </a:solidFill>
                <a:latin typeface="Cambria" panose="02040503050406030204" pitchFamily="18" charset="0"/>
              </a:rPr>
              <a:t>Ocupă și un post managerial </a:t>
            </a:r>
            <a:r>
              <a:rPr lang="ro-RO" dirty="0">
                <a:latin typeface="Cambria" panose="02040503050406030204" pitchFamily="18" charset="0"/>
              </a:rPr>
              <a:t>– se va bifa dacă angajatul ocupă și un post de conducere;</a:t>
            </a:r>
          </a:p>
          <a:p>
            <a:r>
              <a:rPr lang="ro-RO" sz="2100" b="1" dirty="0">
                <a:solidFill>
                  <a:schemeClr val="accent6">
                    <a:lumMod val="50000"/>
                  </a:schemeClr>
                </a:solidFill>
                <a:latin typeface="Cambria" panose="02040503050406030204" pitchFamily="18" charset="0"/>
              </a:rPr>
              <a:t>Și-a stabilit pensia de vârstă </a:t>
            </a:r>
            <a:r>
              <a:rPr lang="ro-RO" sz="2200" b="1" dirty="0">
                <a:latin typeface="Cambria" panose="02040503050406030204" pitchFamily="18" charset="0"/>
              </a:rPr>
              <a:t>– </a:t>
            </a:r>
            <a:r>
              <a:rPr lang="ro-RO" sz="2200" dirty="0">
                <a:latin typeface="Cambria" panose="02040503050406030204" pitchFamily="18" charset="0"/>
              </a:rPr>
              <a:t>se va bifa dacă angajatul și-a stabilit pensia de vârstă.</a:t>
            </a:r>
          </a:p>
          <a:p>
            <a:pPr marL="342900" indent="-342900"/>
            <a:endParaRPr lang="ro-RO" dirty="0">
              <a:latin typeface="Cambria" panose="02040503050406030204" pitchFamily="18" charset="0"/>
            </a:endParaRPr>
          </a:p>
          <a:p>
            <a:pPr marL="342900" indent="-342900"/>
            <a:endParaRPr lang="ro-RO" dirty="0">
              <a:latin typeface="Cambria" panose="02040503050406030204" pitchFamily="18" charset="0"/>
            </a:endParaRPr>
          </a:p>
        </p:txBody>
      </p:sp>
    </p:spTree>
    <p:extLst>
      <p:ext uri="{BB962C8B-B14F-4D97-AF65-F5344CB8AC3E}">
        <p14:creationId xmlns:p14="http://schemas.microsoft.com/office/powerpoint/2010/main" val="207463260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270" y="902990"/>
            <a:ext cx="9931460" cy="665751"/>
          </a:xfrm>
        </p:spPr>
        <p:txBody>
          <a:bodyPr>
            <a:normAutofit/>
          </a:bodyPr>
          <a:lstStyle/>
          <a:p>
            <a:r>
              <a:rPr lang="pt-BR" sz="2800" b="1" dirty="0">
                <a:solidFill>
                  <a:schemeClr val="accent4">
                    <a:lumMod val="75000"/>
                  </a:schemeClr>
                </a:solidFill>
                <a:latin typeface="Cambria" panose="02040503050406030204" pitchFamily="18" charset="0"/>
              </a:rPr>
              <a:t>Actualizarea datelor despre </a:t>
            </a:r>
            <a:r>
              <a:rPr lang="ro-RO" sz="2800" b="1" dirty="0">
                <a:solidFill>
                  <a:schemeClr val="accent4">
                    <a:lumMod val="75000"/>
                  </a:schemeClr>
                </a:solidFill>
                <a:latin typeface="Cambria" panose="02040503050406030204" pitchFamily="18" charset="0"/>
              </a:rPr>
              <a:t>angajați. </a:t>
            </a:r>
            <a:r>
              <a:rPr lang="ro-RO" sz="2800" b="1" dirty="0">
                <a:solidFill>
                  <a:srgbClr val="7C5077"/>
                </a:solidFill>
                <a:latin typeface="Cambria" panose="02040503050406030204" pitchFamily="18" charset="0"/>
              </a:rPr>
              <a:t>Personal didactic</a:t>
            </a:r>
            <a:r>
              <a:rPr lang="ro-RO" sz="2800" b="1" i="1" dirty="0">
                <a:solidFill>
                  <a:srgbClr val="7C5077"/>
                </a:solidFill>
                <a:latin typeface="Cambria" panose="02040503050406030204" pitchFamily="18" charset="0"/>
              </a:rPr>
              <a:t> </a:t>
            </a:r>
            <a:r>
              <a:rPr lang="ro-RO" sz="2800" b="1" i="1" dirty="0">
                <a:solidFill>
                  <a:schemeClr val="accent4">
                    <a:lumMod val="75000"/>
                  </a:schemeClr>
                </a:solidFill>
                <a:latin typeface="Cambria" panose="02040503050406030204" pitchFamily="18" charset="0"/>
              </a:rPr>
              <a:t>(4)</a:t>
            </a:r>
            <a:endParaRPr lang="en-US" sz="2800" b="1" dirty="0">
              <a:solidFill>
                <a:schemeClr val="accent4">
                  <a:lumMod val="75000"/>
                </a:schemeClr>
              </a:solidFill>
              <a:latin typeface="Cambria" panose="02040503050406030204" pitchFamily="18" charset="0"/>
            </a:endParaRPr>
          </a:p>
        </p:txBody>
      </p:sp>
      <p:sp>
        <p:nvSpPr>
          <p:cNvPr id="5" name="Content Placeholder 4">
            <a:extLst>
              <a:ext uri="{FF2B5EF4-FFF2-40B4-BE49-F238E27FC236}">
                <a16:creationId xmlns:a16="http://schemas.microsoft.com/office/drawing/2014/main" id="{2EBC3CD4-CB5F-4728-B908-43F82F7A52FB}"/>
              </a:ext>
            </a:extLst>
          </p:cNvPr>
          <p:cNvSpPr>
            <a:spLocks noGrp="1"/>
          </p:cNvSpPr>
          <p:nvPr>
            <p:ph idx="1"/>
          </p:nvPr>
        </p:nvSpPr>
        <p:spPr>
          <a:xfrm>
            <a:off x="1130270" y="1632377"/>
            <a:ext cx="10085810" cy="5028482"/>
          </a:xfrm>
        </p:spPr>
        <p:txBody>
          <a:bodyPr>
            <a:normAutofit fontScale="25000" lnSpcReduction="20000"/>
          </a:bodyPr>
          <a:lstStyle/>
          <a:p>
            <a:pPr marL="0" indent="0">
              <a:buNone/>
            </a:pPr>
            <a:r>
              <a:rPr lang="ro-RO" sz="5200" b="1" dirty="0">
                <a:solidFill>
                  <a:srgbClr val="FF0000"/>
                </a:solidFill>
                <a:latin typeface="Cambria" panose="02040503050406030204" pitchFamily="18" charset="0"/>
              </a:rPr>
              <a:t>Fila Activități didactice – obligatoriu se va completa activitatea didactică a cadrului didactic, indicând ce discipline predă, gradul didactic, la ce clase predă și câte ore are!</a:t>
            </a:r>
            <a:endParaRPr lang="ro-RO" sz="5200" dirty="0">
              <a:latin typeface="Cambria" panose="02040503050406030204" pitchFamily="18" charset="0"/>
            </a:endParaRPr>
          </a:p>
          <a:p>
            <a:r>
              <a:rPr lang="ro-RO" sz="5200" b="1" dirty="0">
                <a:solidFill>
                  <a:schemeClr val="accent6">
                    <a:lumMod val="50000"/>
                  </a:schemeClr>
                </a:solidFill>
                <a:latin typeface="Cambria" panose="02040503050406030204" pitchFamily="18" charset="0"/>
              </a:rPr>
              <a:t>Adăugare </a:t>
            </a:r>
            <a:r>
              <a:rPr lang="ro-RO" sz="5200" dirty="0">
                <a:latin typeface="Cambria" panose="02040503050406030204" pitchFamily="18" charset="0"/>
              </a:rPr>
              <a:t>– acest buton permite adăugarea unei înregistrări;</a:t>
            </a:r>
          </a:p>
          <a:p>
            <a:r>
              <a:rPr lang="ro-RO" sz="5200" b="1" dirty="0">
                <a:solidFill>
                  <a:schemeClr val="accent6">
                    <a:lumMod val="50000"/>
                  </a:schemeClr>
                </a:solidFill>
                <a:latin typeface="Cambria" panose="02040503050406030204" pitchFamily="18" charset="0"/>
              </a:rPr>
              <a:t>Activitatea didactică </a:t>
            </a:r>
            <a:r>
              <a:rPr lang="ro-RO" sz="5200" dirty="0">
                <a:latin typeface="Cambria" panose="02040503050406030204" pitchFamily="18" charset="0"/>
              </a:rPr>
              <a:t>– se va bifa genul de activitate – disciplină de bază sau cerc etc.;</a:t>
            </a:r>
          </a:p>
          <a:p>
            <a:r>
              <a:rPr lang="ro-RO" sz="5200" b="1" dirty="0">
                <a:solidFill>
                  <a:schemeClr val="accent6">
                    <a:lumMod val="50000"/>
                  </a:schemeClr>
                </a:solidFill>
                <a:latin typeface="Cambria" panose="02040503050406030204" pitchFamily="18" charset="0"/>
              </a:rPr>
              <a:t>Selectați </a:t>
            </a:r>
            <a:r>
              <a:rPr lang="ro-RO" sz="5200" dirty="0">
                <a:latin typeface="Cambria" panose="02040503050406030204" pitchFamily="18" charset="0"/>
              </a:rPr>
              <a:t>– în dependență de genul de activitate selectat – aici se vor fi afișate disciplinele / opționalele / cercurile etc.;</a:t>
            </a:r>
            <a:endParaRPr lang="ro-RO" sz="5200" dirty="0">
              <a:solidFill>
                <a:srgbClr val="FF0000"/>
              </a:solidFill>
              <a:latin typeface="Cambria" panose="02040503050406030204" pitchFamily="18" charset="0"/>
            </a:endParaRPr>
          </a:p>
          <a:p>
            <a:r>
              <a:rPr lang="ro-RO" sz="5200" b="1" dirty="0">
                <a:solidFill>
                  <a:schemeClr val="accent6">
                    <a:lumMod val="50000"/>
                  </a:schemeClr>
                </a:solidFill>
                <a:latin typeface="Cambria" panose="02040503050406030204" pitchFamily="18" charset="0"/>
              </a:rPr>
              <a:t>Gradul didactic </a:t>
            </a:r>
            <a:r>
              <a:rPr lang="ro-RO" sz="5200" dirty="0">
                <a:latin typeface="Cambria" panose="02040503050406030204" pitchFamily="18" charset="0"/>
              </a:rPr>
              <a:t>– obligatoriu se va introduce gradul didactic pentru activitatea selectată, dacă cadrul nu deține grad didactic – se va alege – Fără grad (categorie);</a:t>
            </a:r>
          </a:p>
          <a:p>
            <a:r>
              <a:rPr lang="ro-RO" sz="5200" b="1" dirty="0">
                <a:solidFill>
                  <a:schemeClr val="accent6">
                    <a:lumMod val="50000"/>
                  </a:schemeClr>
                </a:solidFill>
                <a:latin typeface="Cambria" panose="02040503050406030204" pitchFamily="18" charset="0"/>
              </a:rPr>
              <a:t>Numărul ordinii după importanța activității personalului didactic </a:t>
            </a:r>
            <a:r>
              <a:rPr lang="ro-RO" sz="5200" dirty="0">
                <a:latin typeface="Cambria" panose="02040503050406030204" pitchFamily="18" charset="0"/>
              </a:rPr>
              <a:t>– la dorință se va introduce cifra în ordinea căruia să apară activitatea;</a:t>
            </a:r>
            <a:endParaRPr lang="ro-RO" sz="5200" dirty="0">
              <a:solidFill>
                <a:srgbClr val="FF0000"/>
              </a:solidFill>
              <a:latin typeface="Cambria" panose="02040503050406030204" pitchFamily="18" charset="0"/>
            </a:endParaRPr>
          </a:p>
          <a:p>
            <a:r>
              <a:rPr lang="ro-RO" sz="5200" b="1" dirty="0">
                <a:solidFill>
                  <a:schemeClr val="accent6">
                    <a:lumMod val="50000"/>
                  </a:schemeClr>
                </a:solidFill>
                <a:latin typeface="Cambria" panose="02040503050406030204" pitchFamily="18" charset="0"/>
              </a:rPr>
              <a:t>Salvare </a:t>
            </a:r>
            <a:r>
              <a:rPr lang="ro-RO" sz="5200" dirty="0">
                <a:latin typeface="Cambria" panose="02040503050406030204" pitchFamily="18" charset="0"/>
              </a:rPr>
              <a:t>– se va accesa butonul pentru salvarea activității;</a:t>
            </a:r>
          </a:p>
          <a:p>
            <a:pPr marL="0" indent="0">
              <a:buNone/>
            </a:pPr>
            <a:r>
              <a:rPr lang="ro-RO" sz="5200" b="1" dirty="0">
                <a:solidFill>
                  <a:srgbClr val="FF0000"/>
                </a:solidFill>
                <a:latin typeface="Cambria" panose="02040503050406030204" pitchFamily="18" charset="0"/>
              </a:rPr>
              <a:t>După salvarea activității, pe pagină va apărea înregistrarea acesteia. Accesând creionașul din partea stângă a înregistrării va fi posibil de adăugat clasele la care predă și numărul de ore.</a:t>
            </a:r>
          </a:p>
          <a:p>
            <a:r>
              <a:rPr lang="ro-RO" sz="5200" b="1" dirty="0">
                <a:solidFill>
                  <a:schemeClr val="accent6">
                    <a:lumMod val="50000"/>
                  </a:schemeClr>
                </a:solidFill>
                <a:latin typeface="Cambria" panose="02040503050406030204" pitchFamily="18" charset="0"/>
              </a:rPr>
              <a:t>Includere </a:t>
            </a:r>
            <a:r>
              <a:rPr lang="ro-RO" sz="5200" b="1" dirty="0">
                <a:latin typeface="Cambria" panose="02040503050406030204" pitchFamily="18" charset="0"/>
              </a:rPr>
              <a:t>– </a:t>
            </a:r>
            <a:r>
              <a:rPr lang="ro-RO" sz="5200" dirty="0">
                <a:latin typeface="Cambria" panose="02040503050406030204" pitchFamily="18" charset="0"/>
              </a:rPr>
              <a:t>se va bifa căsuța din coloana Includere pentru fiecare clasă în care se predă activitatea selectată.</a:t>
            </a:r>
          </a:p>
          <a:p>
            <a:r>
              <a:rPr lang="ro-RO" sz="5200" b="1" dirty="0">
                <a:solidFill>
                  <a:schemeClr val="accent6">
                    <a:lumMod val="50000"/>
                  </a:schemeClr>
                </a:solidFill>
                <a:latin typeface="Cambria" panose="02040503050406030204" pitchFamily="18" charset="0"/>
              </a:rPr>
              <a:t>Nr de ore per săptămână </a:t>
            </a:r>
            <a:r>
              <a:rPr lang="ro-RO" sz="5200" b="1" dirty="0">
                <a:latin typeface="Cambria" panose="02040503050406030204" pitchFamily="18" charset="0"/>
              </a:rPr>
              <a:t>– </a:t>
            </a:r>
            <a:r>
              <a:rPr lang="ro-RO" sz="5200" dirty="0">
                <a:latin typeface="Cambria" panose="02040503050406030204" pitchFamily="18" charset="0"/>
              </a:rPr>
              <a:t>se va introduce nr de ore predate per săptămână pentru fiecare clasă în care se predă activitatea selectată</a:t>
            </a:r>
          </a:p>
          <a:p>
            <a:r>
              <a:rPr lang="ro-RO" sz="5200" b="1" dirty="0">
                <a:solidFill>
                  <a:schemeClr val="accent6">
                    <a:lumMod val="50000"/>
                  </a:schemeClr>
                </a:solidFill>
                <a:latin typeface="Cambria" panose="02040503050406030204" pitchFamily="18" charset="0"/>
              </a:rPr>
              <a:t>Salvare </a:t>
            </a:r>
            <a:r>
              <a:rPr lang="ro-RO" sz="5200" dirty="0">
                <a:latin typeface="Cambria" panose="02040503050406030204" pitchFamily="18" charset="0"/>
              </a:rPr>
              <a:t>– se va accesa butonul pentru salvarea activității.</a:t>
            </a:r>
          </a:p>
          <a:p>
            <a:pPr marL="0" indent="0">
              <a:buNone/>
            </a:pPr>
            <a:endParaRPr lang="ro-RO" sz="5200" b="1" dirty="0">
              <a:solidFill>
                <a:srgbClr val="FF0000"/>
              </a:solidFill>
              <a:latin typeface="Cambria" panose="02040503050406030204" pitchFamily="18" charset="0"/>
            </a:endParaRPr>
          </a:p>
          <a:p>
            <a:pPr marL="0" indent="0">
              <a:buNone/>
            </a:pPr>
            <a:r>
              <a:rPr lang="ro-RO" sz="5200" b="1" dirty="0">
                <a:solidFill>
                  <a:srgbClr val="FFFF00"/>
                </a:solidFill>
                <a:latin typeface="Cambria" panose="02040503050406030204" pitchFamily="18" charset="0"/>
              </a:rPr>
              <a:t>Notă! Pentru cercuri, secții sportive, discipline opționale etc., la care fac parte elevi din diferite clase – se vor bifa clasele din care fac parte elevii, iar numărul de ore se va introduce la una din aceste clase.</a:t>
            </a:r>
            <a:endParaRPr lang="ro-RO" sz="5200" dirty="0">
              <a:solidFill>
                <a:srgbClr val="FFFF00"/>
              </a:solidFill>
              <a:latin typeface="Cambria" panose="02040503050406030204" pitchFamily="18" charset="0"/>
            </a:endParaRPr>
          </a:p>
          <a:p>
            <a:endParaRPr lang="ro-RO" sz="2100" dirty="0">
              <a:latin typeface="Cambria" panose="02040503050406030204" pitchFamily="18" charset="0"/>
            </a:endParaRPr>
          </a:p>
        </p:txBody>
      </p:sp>
    </p:spTree>
    <p:extLst>
      <p:ext uri="{BB962C8B-B14F-4D97-AF65-F5344CB8AC3E}">
        <p14:creationId xmlns:p14="http://schemas.microsoft.com/office/powerpoint/2010/main" val="185075949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pt-BR" sz="2800" b="1" dirty="0">
                <a:solidFill>
                  <a:schemeClr val="accent4">
                    <a:lumMod val="75000"/>
                  </a:schemeClr>
                </a:solidFill>
                <a:latin typeface="Cambria" panose="02040503050406030204" pitchFamily="18" charset="0"/>
              </a:rPr>
              <a:t>Actualizarea datelor despre </a:t>
            </a:r>
            <a:r>
              <a:rPr lang="ro-RO" sz="2800" b="1" dirty="0">
                <a:solidFill>
                  <a:schemeClr val="accent4">
                    <a:lumMod val="75000"/>
                  </a:schemeClr>
                </a:solidFill>
                <a:latin typeface="Cambria" panose="02040503050406030204" pitchFamily="18" charset="0"/>
              </a:rPr>
              <a:t>angajați. </a:t>
            </a:r>
            <a:r>
              <a:rPr lang="ro-RO" sz="2800" b="1" dirty="0">
                <a:solidFill>
                  <a:schemeClr val="accent4">
                    <a:lumMod val="50000"/>
                  </a:schemeClr>
                </a:solidFill>
                <a:latin typeface="Cambria" panose="02040503050406030204" pitchFamily="18" charset="0"/>
              </a:rPr>
              <a:t>Personal didactic</a:t>
            </a:r>
            <a:endParaRPr lang="en-US" sz="2800" b="1" dirty="0">
              <a:solidFill>
                <a:schemeClr val="accent4">
                  <a:lumMod val="75000"/>
                </a:schemeClr>
              </a:solidFill>
              <a:latin typeface="Cambria" panose="02040503050406030204" pitchFamily="18" charset="0"/>
            </a:endParaRPr>
          </a:p>
        </p:txBody>
      </p:sp>
      <p:pic>
        <p:nvPicPr>
          <p:cNvPr id="7" name="Picture 6">
            <a:extLst>
              <a:ext uri="{FF2B5EF4-FFF2-40B4-BE49-F238E27FC236}">
                <a16:creationId xmlns:a16="http://schemas.microsoft.com/office/drawing/2014/main" id="{8E958D40-CBCA-4177-B9B1-1E60F756AB00}"/>
              </a:ext>
            </a:extLst>
          </p:cNvPr>
          <p:cNvPicPr>
            <a:picLocks noChangeAspect="1"/>
          </p:cNvPicPr>
          <p:nvPr/>
        </p:nvPicPr>
        <p:blipFill>
          <a:blip r:embed="rId3"/>
          <a:stretch>
            <a:fillRect/>
          </a:stretch>
        </p:blipFill>
        <p:spPr>
          <a:xfrm>
            <a:off x="302055" y="1828800"/>
            <a:ext cx="6416895" cy="2924742"/>
          </a:xfrm>
          <a:prstGeom prst="rect">
            <a:avLst/>
          </a:prstGeom>
          <a:ln>
            <a:noFill/>
          </a:ln>
          <a:effectLst>
            <a:outerShdw blurRad="292100" dist="139700" dir="2700000" algn="tl" rotWithShape="0">
              <a:srgbClr val="333333">
                <a:alpha val="65000"/>
              </a:srgbClr>
            </a:outerShdw>
          </a:effectLst>
        </p:spPr>
      </p:pic>
      <p:pic>
        <p:nvPicPr>
          <p:cNvPr id="6" name="Picture 5">
            <a:extLst>
              <a:ext uri="{FF2B5EF4-FFF2-40B4-BE49-F238E27FC236}">
                <a16:creationId xmlns:a16="http://schemas.microsoft.com/office/drawing/2014/main" id="{C6531A7B-1A8F-4F88-B97C-27DAC0E92BD7}"/>
              </a:ext>
            </a:extLst>
          </p:cNvPr>
          <p:cNvPicPr>
            <a:picLocks noChangeAspect="1"/>
          </p:cNvPicPr>
          <p:nvPr/>
        </p:nvPicPr>
        <p:blipFill>
          <a:blip r:embed="rId4"/>
          <a:stretch>
            <a:fillRect/>
          </a:stretch>
        </p:blipFill>
        <p:spPr>
          <a:xfrm>
            <a:off x="5946022" y="3204594"/>
            <a:ext cx="5943923" cy="349642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23558880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270" y="902990"/>
            <a:ext cx="9931460" cy="665751"/>
          </a:xfrm>
        </p:spPr>
        <p:txBody>
          <a:bodyPr>
            <a:normAutofit/>
          </a:bodyPr>
          <a:lstStyle/>
          <a:p>
            <a:r>
              <a:rPr lang="pt-BR" sz="2800" b="1" dirty="0">
                <a:solidFill>
                  <a:schemeClr val="accent4">
                    <a:lumMod val="75000"/>
                  </a:schemeClr>
                </a:solidFill>
                <a:latin typeface="Cambria" panose="02040503050406030204" pitchFamily="18" charset="0"/>
              </a:rPr>
              <a:t>Actualizarea datelor despre </a:t>
            </a:r>
            <a:r>
              <a:rPr lang="ro-RO" sz="2800" b="1" dirty="0">
                <a:solidFill>
                  <a:schemeClr val="accent4">
                    <a:lumMod val="75000"/>
                  </a:schemeClr>
                </a:solidFill>
                <a:latin typeface="Cambria" panose="02040503050406030204" pitchFamily="18" charset="0"/>
              </a:rPr>
              <a:t>angajați. </a:t>
            </a:r>
            <a:r>
              <a:rPr lang="ro-RO" sz="2800" b="1" dirty="0">
                <a:solidFill>
                  <a:srgbClr val="7C5077"/>
                </a:solidFill>
                <a:latin typeface="Cambria" panose="02040503050406030204" pitchFamily="18" charset="0"/>
              </a:rPr>
              <a:t>Personal didactic</a:t>
            </a:r>
            <a:r>
              <a:rPr lang="ro-RO" sz="2800" b="1" i="1" dirty="0">
                <a:solidFill>
                  <a:srgbClr val="7C5077"/>
                </a:solidFill>
                <a:latin typeface="Cambria" panose="02040503050406030204" pitchFamily="18" charset="0"/>
              </a:rPr>
              <a:t> </a:t>
            </a:r>
            <a:r>
              <a:rPr lang="ro-RO" sz="2800" b="1" i="1" dirty="0">
                <a:solidFill>
                  <a:schemeClr val="accent4">
                    <a:lumMod val="75000"/>
                  </a:schemeClr>
                </a:solidFill>
                <a:latin typeface="Cambria" panose="02040503050406030204" pitchFamily="18" charset="0"/>
              </a:rPr>
              <a:t>(5)</a:t>
            </a:r>
            <a:endParaRPr lang="en-US" sz="2800" b="1" dirty="0">
              <a:solidFill>
                <a:schemeClr val="accent4">
                  <a:lumMod val="75000"/>
                </a:schemeClr>
              </a:solidFill>
              <a:latin typeface="Cambria" panose="02040503050406030204" pitchFamily="18" charset="0"/>
            </a:endParaRPr>
          </a:p>
        </p:txBody>
      </p:sp>
      <p:sp>
        <p:nvSpPr>
          <p:cNvPr id="5" name="Content Placeholder 4">
            <a:extLst>
              <a:ext uri="{FF2B5EF4-FFF2-40B4-BE49-F238E27FC236}">
                <a16:creationId xmlns:a16="http://schemas.microsoft.com/office/drawing/2014/main" id="{2EBC3CD4-CB5F-4728-B908-43F82F7A52FB}"/>
              </a:ext>
            </a:extLst>
          </p:cNvPr>
          <p:cNvSpPr>
            <a:spLocks noGrp="1"/>
          </p:cNvSpPr>
          <p:nvPr>
            <p:ph idx="1"/>
          </p:nvPr>
        </p:nvSpPr>
        <p:spPr>
          <a:xfrm>
            <a:off x="1130270" y="1568742"/>
            <a:ext cx="10077422" cy="4714612"/>
          </a:xfrm>
        </p:spPr>
        <p:txBody>
          <a:bodyPr>
            <a:normAutofit fontScale="62500" lnSpcReduction="20000"/>
          </a:bodyPr>
          <a:lstStyle/>
          <a:p>
            <a:pPr marL="0" indent="0">
              <a:buNone/>
            </a:pPr>
            <a:r>
              <a:rPr lang="ro-RO" sz="2200" b="1" dirty="0">
                <a:solidFill>
                  <a:srgbClr val="FF0000"/>
                </a:solidFill>
                <a:latin typeface="Cambria" panose="02040503050406030204" pitchFamily="18" charset="0"/>
              </a:rPr>
              <a:t>Fila Studii Secundar profesionale / medii de specialitate</a:t>
            </a:r>
            <a:endParaRPr lang="ro-RO" dirty="0">
              <a:latin typeface="Cambria" panose="02040503050406030204" pitchFamily="18" charset="0"/>
            </a:endParaRPr>
          </a:p>
          <a:p>
            <a:r>
              <a:rPr lang="ro-RO" b="1" dirty="0">
                <a:solidFill>
                  <a:schemeClr val="accent6">
                    <a:lumMod val="50000"/>
                  </a:schemeClr>
                </a:solidFill>
                <a:latin typeface="Cambria" panose="02040503050406030204" pitchFamily="18" charset="0"/>
              </a:rPr>
              <a:t>Secundar profesionale </a:t>
            </a:r>
            <a:r>
              <a:rPr lang="ro-RO" dirty="0">
                <a:latin typeface="Cambria" panose="02040503050406030204" pitchFamily="18" charset="0"/>
              </a:rPr>
              <a:t>– dacă angajatul are studii secundar profesionale (școală de meserii, școală profesională, centru de excelență) se va bifa această opțiune și </a:t>
            </a:r>
            <a:r>
              <a:rPr lang="ro-RO" b="1" dirty="0">
                <a:latin typeface="Cambria" panose="02040503050406030204" pitchFamily="18" charset="0"/>
              </a:rPr>
              <a:t>obligatoriu</a:t>
            </a:r>
            <a:r>
              <a:rPr lang="ro-RO" dirty="0">
                <a:latin typeface="Cambria" panose="02040503050406030204" pitchFamily="18" charset="0"/>
              </a:rPr>
              <a:t> se vor completa câmpurile de mai jos:</a:t>
            </a:r>
          </a:p>
          <a:p>
            <a:pPr lvl="1"/>
            <a:r>
              <a:rPr lang="ro-RO" dirty="0">
                <a:latin typeface="Cambria" panose="02040503050406030204" pitchFamily="18" charset="0"/>
              </a:rPr>
              <a:t>Domeniul</a:t>
            </a:r>
            <a:r>
              <a:rPr lang="en-US" dirty="0">
                <a:latin typeface="Cambria" panose="02040503050406030204" pitchFamily="18" charset="0"/>
              </a:rPr>
              <a:t> (</a:t>
            </a:r>
            <a:r>
              <a:rPr lang="ro-RO" dirty="0">
                <a:latin typeface="Cambria" panose="02040503050406030204" pitchFamily="18" charset="0"/>
              </a:rPr>
              <a:t>pentru diplomele din </a:t>
            </a:r>
            <a:r>
              <a:rPr lang="en-US" dirty="0">
                <a:latin typeface="Cambria" panose="02040503050406030204" pitchFamily="18" charset="0"/>
              </a:rPr>
              <a:t>ani</a:t>
            </a:r>
            <a:r>
              <a:rPr lang="ro-RO" dirty="0">
                <a:latin typeface="Cambria" panose="02040503050406030204" pitchFamily="18" charset="0"/>
              </a:rPr>
              <a:t>i</a:t>
            </a:r>
            <a:r>
              <a:rPr lang="en-US" dirty="0">
                <a:latin typeface="Cambria" panose="02040503050406030204" pitchFamily="18" charset="0"/>
              </a:rPr>
              <a:t> </a:t>
            </a:r>
            <a:r>
              <a:rPr lang="ro-RO" dirty="0">
                <a:latin typeface="Cambria" panose="02040503050406030204" pitchFamily="18" charset="0"/>
              </a:rPr>
              <a:t>mai vechi se va completa cu câmpul Profesia (meseria))</a:t>
            </a:r>
          </a:p>
          <a:p>
            <a:pPr lvl="1"/>
            <a:r>
              <a:rPr lang="ro-RO" dirty="0">
                <a:latin typeface="Cambria" panose="02040503050406030204" pitchFamily="18" charset="0"/>
              </a:rPr>
              <a:t>Calificarea</a:t>
            </a:r>
          </a:p>
          <a:p>
            <a:pPr lvl="1"/>
            <a:r>
              <a:rPr lang="ro-RO" dirty="0">
                <a:latin typeface="Cambria" panose="02040503050406030204" pitchFamily="18" charset="0"/>
              </a:rPr>
              <a:t>Seria diplomei (de ex. „-” (fără serie), </a:t>
            </a:r>
            <a:r>
              <a:rPr lang="ro-RO" i="1" dirty="0">
                <a:latin typeface="Cambria" panose="02040503050406030204" pitchFamily="18" charset="0"/>
              </a:rPr>
              <a:t>A, </a:t>
            </a:r>
            <a:r>
              <a:rPr lang="ru-MD" i="1" dirty="0">
                <a:latin typeface="Cambria" panose="02040503050406030204" pitchFamily="18" charset="0"/>
              </a:rPr>
              <a:t>Б</a:t>
            </a:r>
            <a:r>
              <a:rPr lang="en-US" i="1" dirty="0">
                <a:latin typeface="Cambria" panose="02040503050406030204" pitchFamily="18" charset="0"/>
              </a:rPr>
              <a:t>, </a:t>
            </a:r>
            <a:r>
              <a:rPr lang="ro-RO" i="1" dirty="0">
                <a:latin typeface="Cambria" panose="02040503050406030204" pitchFamily="18" charset="0"/>
              </a:rPr>
              <a:t>ASP, ACM, PTS</a:t>
            </a:r>
            <a:r>
              <a:rPr lang="en-US" i="1" dirty="0">
                <a:latin typeface="Cambria" panose="02040503050406030204" pitchFamily="18" charset="0"/>
              </a:rPr>
              <a:t> etc</a:t>
            </a:r>
            <a:r>
              <a:rPr lang="en-US" dirty="0">
                <a:latin typeface="Cambria" panose="02040503050406030204" pitchFamily="18" charset="0"/>
              </a:rPr>
              <a:t>.)</a:t>
            </a:r>
            <a:endParaRPr lang="ro-RO" dirty="0">
              <a:latin typeface="Cambria" panose="02040503050406030204" pitchFamily="18" charset="0"/>
            </a:endParaRPr>
          </a:p>
          <a:p>
            <a:pPr lvl="1"/>
            <a:r>
              <a:rPr lang="ro-RO" dirty="0">
                <a:latin typeface="Cambria" panose="02040503050406030204" pitchFamily="18" charset="0"/>
              </a:rPr>
              <a:t>Numărul diplomei</a:t>
            </a:r>
            <a:r>
              <a:rPr lang="en-US" dirty="0">
                <a:latin typeface="Cambria" panose="02040503050406030204" pitchFamily="18" charset="0"/>
              </a:rPr>
              <a:t> (de ex. </a:t>
            </a:r>
            <a:r>
              <a:rPr lang="en-US" i="1" dirty="0">
                <a:latin typeface="Cambria" panose="02040503050406030204" pitchFamily="18" charset="0"/>
              </a:rPr>
              <a:t>00002345, 283928 </a:t>
            </a:r>
            <a:r>
              <a:rPr lang="en-US" dirty="0">
                <a:latin typeface="Cambria" panose="02040503050406030204" pitchFamily="18" charset="0"/>
              </a:rPr>
              <a:t>etc.)</a:t>
            </a:r>
            <a:endParaRPr lang="ro-RO" dirty="0">
              <a:latin typeface="Cambria" panose="02040503050406030204" pitchFamily="18" charset="0"/>
            </a:endParaRPr>
          </a:p>
          <a:p>
            <a:pPr lvl="1"/>
            <a:r>
              <a:rPr lang="ro-RO" dirty="0">
                <a:latin typeface="Cambria" panose="02040503050406030204" pitchFamily="18" charset="0"/>
              </a:rPr>
              <a:t>Data hotărârii comisiei</a:t>
            </a:r>
            <a:r>
              <a:rPr lang="en-US" dirty="0">
                <a:latin typeface="Cambria" panose="02040503050406030204" pitchFamily="18" charset="0"/>
              </a:rPr>
              <a:t> (de ex. </a:t>
            </a:r>
            <a:r>
              <a:rPr lang="en-US" i="1" dirty="0">
                <a:latin typeface="Cambria" panose="02040503050406030204" pitchFamily="18" charset="0"/>
              </a:rPr>
              <a:t>12.07.1989</a:t>
            </a:r>
            <a:r>
              <a:rPr lang="en-US" dirty="0">
                <a:latin typeface="Cambria" panose="02040503050406030204" pitchFamily="18" charset="0"/>
              </a:rPr>
              <a:t>)</a:t>
            </a:r>
            <a:endParaRPr lang="ro-RO" dirty="0">
              <a:latin typeface="Cambria" panose="02040503050406030204" pitchFamily="18" charset="0"/>
            </a:endParaRPr>
          </a:p>
          <a:p>
            <a:r>
              <a:rPr lang="ro-RO" b="1" dirty="0">
                <a:solidFill>
                  <a:schemeClr val="accent6">
                    <a:lumMod val="50000"/>
                  </a:schemeClr>
                </a:solidFill>
                <a:latin typeface="Cambria" panose="02040503050406030204" pitchFamily="18" charset="0"/>
              </a:rPr>
              <a:t>Medii de specialitate / Superioare de scurtă durată  </a:t>
            </a:r>
            <a:r>
              <a:rPr lang="ro-RO" dirty="0">
                <a:latin typeface="Cambria" panose="02040503050406030204" pitchFamily="18" charset="0"/>
              </a:rPr>
              <a:t>– dacă angajatul are studii medii de specialitate sau superioare de scurtă durată (</a:t>
            </a:r>
            <a:r>
              <a:rPr lang="ro-RO" dirty="0" err="1">
                <a:latin typeface="Cambria" panose="02040503050406030204" pitchFamily="18" charset="0"/>
              </a:rPr>
              <a:t>tehnicum</a:t>
            </a:r>
            <a:r>
              <a:rPr lang="ro-RO" dirty="0">
                <a:latin typeface="Cambria" panose="02040503050406030204" pitchFamily="18" charset="0"/>
              </a:rPr>
              <a:t>, colegiu, centru de excelență) se va bifa această opțiune și </a:t>
            </a:r>
            <a:r>
              <a:rPr lang="ro-RO" b="1" dirty="0">
                <a:latin typeface="Cambria" panose="02040503050406030204" pitchFamily="18" charset="0"/>
              </a:rPr>
              <a:t>obligatoriu</a:t>
            </a:r>
            <a:r>
              <a:rPr lang="ro-RO" dirty="0">
                <a:latin typeface="Cambria" panose="02040503050406030204" pitchFamily="18" charset="0"/>
              </a:rPr>
              <a:t> se vor completa câmpurile de mai jos:</a:t>
            </a:r>
          </a:p>
          <a:p>
            <a:pPr lvl="1"/>
            <a:r>
              <a:rPr lang="ro-RO" dirty="0">
                <a:latin typeface="Cambria" panose="02040503050406030204" pitchFamily="18" charset="0"/>
              </a:rPr>
              <a:t>Profilul (doar pentru anii în care a fost înscrisă specializarea în diplomă – 1995 - 2015)</a:t>
            </a:r>
          </a:p>
          <a:p>
            <a:pPr lvl="1"/>
            <a:r>
              <a:rPr lang="ro-RO" dirty="0">
                <a:latin typeface="Cambria" panose="02040503050406030204" pitchFamily="18" charset="0"/>
              </a:rPr>
              <a:t>Calificarea (doar pentru anii în care a fost înscrisă specializarea în diplomă – 1960 – 1992, 1995 - prezent)</a:t>
            </a:r>
          </a:p>
          <a:p>
            <a:pPr lvl="1"/>
            <a:r>
              <a:rPr lang="ro-RO" dirty="0">
                <a:latin typeface="Cambria" panose="02040503050406030204" pitchFamily="18" charset="0"/>
              </a:rPr>
              <a:t>Specialitatea (doar pentru anii în care a fost înscrisă specializarea în diplomă – 1960 – 1992, 1997 - prezent)</a:t>
            </a:r>
          </a:p>
          <a:p>
            <a:pPr lvl="1"/>
            <a:r>
              <a:rPr lang="ro-RO" dirty="0">
                <a:latin typeface="Cambria" panose="02040503050406030204" pitchFamily="18" charset="0"/>
              </a:rPr>
              <a:t>Specializarea (doar pentru anii în care a fost înscrisă specializarea în diplomă – 1993 - 1996)</a:t>
            </a:r>
          </a:p>
          <a:p>
            <a:pPr lvl="1"/>
            <a:r>
              <a:rPr lang="ro-RO" dirty="0">
                <a:latin typeface="Cambria" panose="02040503050406030204" pitchFamily="18" charset="0"/>
              </a:rPr>
              <a:t>Seria diplomei (de ex. </a:t>
            </a:r>
            <a:r>
              <a:rPr lang="ro-RO" i="1" dirty="0">
                <a:latin typeface="Cambria" panose="02040503050406030204" pitchFamily="18" charset="0"/>
              </a:rPr>
              <a:t>HT-I, </a:t>
            </a:r>
            <a:r>
              <a:rPr lang="ru-MD" i="1" dirty="0">
                <a:latin typeface="Cambria" panose="02040503050406030204" pitchFamily="18" charset="0"/>
              </a:rPr>
              <a:t>П</a:t>
            </a:r>
            <a:r>
              <a:rPr lang="en-US" i="1" dirty="0">
                <a:latin typeface="Cambria" panose="02040503050406030204" pitchFamily="18" charset="0"/>
              </a:rPr>
              <a:t>T-I, D, AMS, PTP, PTN etc</a:t>
            </a:r>
            <a:r>
              <a:rPr lang="en-US" dirty="0">
                <a:latin typeface="Cambria" panose="02040503050406030204" pitchFamily="18" charset="0"/>
              </a:rPr>
              <a:t>.)</a:t>
            </a:r>
            <a:endParaRPr lang="ro-RO" dirty="0">
              <a:latin typeface="Cambria" panose="02040503050406030204" pitchFamily="18" charset="0"/>
            </a:endParaRPr>
          </a:p>
          <a:p>
            <a:pPr lvl="1"/>
            <a:r>
              <a:rPr lang="ro-RO" dirty="0">
                <a:latin typeface="Cambria" panose="02040503050406030204" pitchFamily="18" charset="0"/>
              </a:rPr>
              <a:t>Numărul diplomei</a:t>
            </a:r>
            <a:r>
              <a:rPr lang="en-US" dirty="0">
                <a:latin typeface="Cambria" panose="02040503050406030204" pitchFamily="18" charset="0"/>
              </a:rPr>
              <a:t> (de ex. </a:t>
            </a:r>
            <a:r>
              <a:rPr lang="en-US" i="1" dirty="0">
                <a:latin typeface="Cambria" panose="02040503050406030204" pitchFamily="18" charset="0"/>
              </a:rPr>
              <a:t>00002345, 283928 </a:t>
            </a:r>
            <a:r>
              <a:rPr lang="en-US" dirty="0">
                <a:latin typeface="Cambria" panose="02040503050406030204" pitchFamily="18" charset="0"/>
              </a:rPr>
              <a:t>etc.)</a:t>
            </a:r>
            <a:endParaRPr lang="ro-RO" dirty="0">
              <a:latin typeface="Cambria" panose="02040503050406030204" pitchFamily="18" charset="0"/>
            </a:endParaRPr>
          </a:p>
          <a:p>
            <a:pPr lvl="1"/>
            <a:r>
              <a:rPr lang="ro-RO" dirty="0">
                <a:latin typeface="Cambria" panose="02040503050406030204" pitchFamily="18" charset="0"/>
              </a:rPr>
              <a:t>Data hotărârii comisiei</a:t>
            </a:r>
            <a:r>
              <a:rPr lang="en-US" dirty="0">
                <a:latin typeface="Cambria" panose="02040503050406030204" pitchFamily="18" charset="0"/>
              </a:rPr>
              <a:t> (de ex. </a:t>
            </a:r>
            <a:r>
              <a:rPr lang="en-US" i="1" dirty="0">
                <a:latin typeface="Cambria" panose="02040503050406030204" pitchFamily="18" charset="0"/>
              </a:rPr>
              <a:t>12.07.1989</a:t>
            </a:r>
            <a:r>
              <a:rPr lang="en-US" dirty="0">
                <a:latin typeface="Cambria" panose="02040503050406030204" pitchFamily="18" charset="0"/>
              </a:rPr>
              <a:t>)</a:t>
            </a:r>
            <a:endParaRPr lang="ro-RO" dirty="0">
              <a:latin typeface="Cambria" panose="02040503050406030204" pitchFamily="18" charset="0"/>
            </a:endParaRPr>
          </a:p>
          <a:p>
            <a:endParaRPr lang="ro-RO" dirty="0">
              <a:latin typeface="Cambria" panose="02040503050406030204" pitchFamily="18" charset="0"/>
            </a:endParaRPr>
          </a:p>
          <a:p>
            <a:pPr marL="342900" indent="-342900"/>
            <a:endParaRPr lang="ro-RO" dirty="0">
              <a:latin typeface="Cambria" panose="02040503050406030204" pitchFamily="18" charset="0"/>
            </a:endParaRPr>
          </a:p>
          <a:p>
            <a:pPr marL="342900" indent="-342900"/>
            <a:endParaRPr lang="ro-RO" dirty="0">
              <a:latin typeface="Cambria" panose="02040503050406030204" pitchFamily="18" charset="0"/>
            </a:endParaRPr>
          </a:p>
        </p:txBody>
      </p:sp>
    </p:spTree>
    <p:extLst>
      <p:ext uri="{BB962C8B-B14F-4D97-AF65-F5344CB8AC3E}">
        <p14:creationId xmlns:p14="http://schemas.microsoft.com/office/powerpoint/2010/main" val="9124336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270" y="861045"/>
            <a:ext cx="9603275" cy="1049235"/>
          </a:xfrm>
        </p:spPr>
        <p:txBody>
          <a:bodyPr>
            <a:normAutofit/>
          </a:bodyPr>
          <a:lstStyle/>
          <a:p>
            <a:r>
              <a:rPr lang="ro-MD" b="1" dirty="0">
                <a:solidFill>
                  <a:schemeClr val="accent1"/>
                </a:solidFill>
                <a:latin typeface="Cambria" panose="02040503050406030204" pitchFamily="18" charset="0"/>
              </a:rPr>
              <a:t>Etapele de introducere a datelor în sistem</a:t>
            </a:r>
            <a:endParaRPr lang="en-US" b="1" dirty="0">
              <a:solidFill>
                <a:schemeClr val="accent1"/>
              </a:solidFill>
              <a:latin typeface="Cambria" panose="02040503050406030204"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193482405"/>
              </p:ext>
            </p:extLst>
          </p:nvPr>
        </p:nvGraphicFramePr>
        <p:xfrm>
          <a:off x="922789" y="1304547"/>
          <a:ext cx="10855354" cy="5340093"/>
        </p:xfrm>
        <a:graphic>
          <a:graphicData uri="http://schemas.openxmlformats.org/drawingml/2006/table">
            <a:tbl>
              <a:tblPr firstRow="1" bandRow="1">
                <a:tableStyleId>{5C22544A-7EE6-4342-B048-85BDC9FD1C3A}</a:tableStyleId>
              </a:tblPr>
              <a:tblGrid>
                <a:gridCol w="568845">
                  <a:extLst>
                    <a:ext uri="{9D8B030D-6E8A-4147-A177-3AD203B41FA5}">
                      <a16:colId xmlns:a16="http://schemas.microsoft.com/office/drawing/2014/main" val="2049510708"/>
                    </a:ext>
                  </a:extLst>
                </a:gridCol>
                <a:gridCol w="2115632">
                  <a:extLst>
                    <a:ext uri="{9D8B030D-6E8A-4147-A177-3AD203B41FA5}">
                      <a16:colId xmlns:a16="http://schemas.microsoft.com/office/drawing/2014/main" val="20000"/>
                    </a:ext>
                  </a:extLst>
                </a:gridCol>
                <a:gridCol w="8170877">
                  <a:extLst>
                    <a:ext uri="{9D8B030D-6E8A-4147-A177-3AD203B41FA5}">
                      <a16:colId xmlns:a16="http://schemas.microsoft.com/office/drawing/2014/main" val="20001"/>
                    </a:ext>
                  </a:extLst>
                </a:gridCol>
              </a:tblGrid>
              <a:tr h="400911">
                <a:tc>
                  <a:txBody>
                    <a:bodyPr/>
                    <a:lstStyle/>
                    <a:p>
                      <a:pPr algn="ctr"/>
                      <a:endParaRPr lang="en-US" sz="1600" dirty="0">
                        <a:latin typeface="Cambria" panose="02040503050406030204" pitchFamily="18" charset="0"/>
                      </a:endParaRPr>
                    </a:p>
                  </a:txBody>
                  <a:tcPr/>
                </a:tc>
                <a:tc>
                  <a:txBody>
                    <a:bodyPr/>
                    <a:lstStyle/>
                    <a:p>
                      <a:pPr algn="ctr"/>
                      <a:r>
                        <a:rPr lang="ro-MD" sz="1600" dirty="0">
                          <a:latin typeface="Cambria" panose="02040503050406030204" pitchFamily="18" charset="0"/>
                        </a:rPr>
                        <a:t>Etapele</a:t>
                      </a:r>
                      <a:endParaRPr lang="en-US" sz="1600" dirty="0">
                        <a:latin typeface="Cambria" panose="02040503050406030204" pitchFamily="18" charset="0"/>
                      </a:endParaRPr>
                    </a:p>
                  </a:txBody>
                  <a:tcPr/>
                </a:tc>
                <a:tc>
                  <a:txBody>
                    <a:bodyPr/>
                    <a:lstStyle/>
                    <a:p>
                      <a:pPr algn="ctr"/>
                      <a:r>
                        <a:rPr lang="ro-MD" sz="1600" dirty="0">
                          <a:latin typeface="Cambria" panose="02040503050406030204" pitchFamily="18" charset="0"/>
                        </a:rPr>
                        <a:t>Acțiunile</a:t>
                      </a:r>
                      <a:endParaRPr lang="en-US" sz="1600" dirty="0">
                        <a:latin typeface="Cambria" panose="02040503050406030204" pitchFamily="18" charset="0"/>
                      </a:endParaRPr>
                    </a:p>
                  </a:txBody>
                  <a:tcPr/>
                </a:tc>
                <a:extLst>
                  <a:ext uri="{0D108BD9-81ED-4DB2-BD59-A6C34878D82A}">
                    <a16:rowId xmlns:a16="http://schemas.microsoft.com/office/drawing/2014/main" val="10000"/>
                  </a:ext>
                </a:extLst>
              </a:tr>
              <a:tr h="122316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ro-RO" sz="1400" b="1" dirty="0">
                          <a:effectLst>
                            <a:outerShdw blurRad="38100" dist="38100" dir="2700000" algn="tl">
                              <a:srgbClr val="000000">
                                <a:alpha val="43137"/>
                              </a:srgbClr>
                            </a:outerShdw>
                          </a:effectLst>
                          <a:latin typeface="Cambria" panose="02040503050406030204" pitchFamily="18" charset="0"/>
                        </a:rPr>
                        <a:t>I</a:t>
                      </a:r>
                      <a:endParaRPr lang="en-US" sz="1400" b="1" dirty="0">
                        <a:effectLst>
                          <a:outerShdw blurRad="38100" dist="38100" dir="2700000" algn="tl">
                            <a:srgbClr val="000000">
                              <a:alpha val="43137"/>
                            </a:srgbClr>
                          </a:outerShdw>
                        </a:effectLst>
                        <a:latin typeface="Cambria" panose="02040503050406030204" pitchFamily="18"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dirty="0" err="1">
                          <a:effectLst/>
                          <a:latin typeface="Cambria" panose="02040503050406030204" pitchFamily="18" charset="0"/>
                        </a:rPr>
                        <a:t>Deschiderea</a:t>
                      </a:r>
                      <a:r>
                        <a:rPr lang="en-US" sz="1400" b="1" dirty="0">
                          <a:effectLst/>
                          <a:latin typeface="Cambria" panose="02040503050406030204" pitchFamily="18" charset="0"/>
                        </a:rPr>
                        <a:t> </a:t>
                      </a:r>
                      <a:r>
                        <a:rPr lang="en-US" sz="1400" b="1" dirty="0" err="1">
                          <a:effectLst/>
                          <a:latin typeface="Cambria" panose="02040503050406030204" pitchFamily="18" charset="0"/>
                        </a:rPr>
                        <a:t>anului</a:t>
                      </a:r>
                      <a:r>
                        <a:rPr lang="en-US" sz="1400" b="1" dirty="0">
                          <a:effectLst/>
                          <a:latin typeface="Cambria" panose="02040503050406030204" pitchFamily="18" charset="0"/>
                        </a:rPr>
                        <a:t> de </a:t>
                      </a:r>
                      <a:r>
                        <a:rPr lang="en-US" sz="1400" b="1" dirty="0" err="1">
                          <a:effectLst/>
                          <a:latin typeface="Cambria" panose="02040503050406030204" pitchFamily="18" charset="0"/>
                        </a:rPr>
                        <a:t>studii</a:t>
                      </a:r>
                      <a:endParaRPr lang="ro-MD" sz="1400" b="1" dirty="0">
                        <a:effectLst/>
                        <a:latin typeface="Cambria" panose="020405030504060302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ro-MD" sz="1400" b="1" dirty="0">
                          <a:effectLst/>
                          <a:latin typeface="Cambria" panose="02040503050406030204" pitchFamily="18" charset="0"/>
                        </a:rPr>
                        <a:t>(Septembrie)</a:t>
                      </a:r>
                      <a:endParaRPr lang="en-US" sz="1400" b="1" dirty="0">
                        <a:effectLst/>
                        <a:latin typeface="Cambria" panose="02040503050406030204" pitchFamily="18" charset="0"/>
                      </a:endParaRPr>
                    </a:p>
                  </a:txBody>
                  <a:tcPr anchor="ctr"/>
                </a:tc>
                <a:tc>
                  <a:txBody>
                    <a:bodyPr/>
                    <a:lstStyle/>
                    <a:p>
                      <a:pPr marL="342900" lvl="0" indent="-342900" rtl="0">
                        <a:buFont typeface="Arial" panose="020B0604020202020204" pitchFamily="34" charset="0"/>
                        <a:buChar char="•"/>
                      </a:pPr>
                      <a:r>
                        <a:rPr lang="ro-MD" sz="1400" b="1" dirty="0">
                          <a:latin typeface="Cambria" panose="02040503050406030204" pitchFamily="18" charset="0"/>
                        </a:rPr>
                        <a:t>Actualizarea datelor despre instituție</a:t>
                      </a:r>
                      <a:endParaRPr lang="en-US" sz="1400" b="1" dirty="0">
                        <a:latin typeface="Cambria" panose="02040503050406030204" pitchFamily="18" charset="0"/>
                      </a:endParaRPr>
                    </a:p>
                    <a:p>
                      <a:pPr marL="342900" lvl="0" indent="-342900" rtl="0">
                        <a:buFont typeface="Arial" panose="020B0604020202020204" pitchFamily="34" charset="0"/>
                        <a:buChar char="•"/>
                      </a:pPr>
                      <a:r>
                        <a:rPr lang="ro-MD" sz="1400" b="1" dirty="0">
                          <a:latin typeface="Cambria" panose="02040503050406030204" pitchFamily="18" charset="0"/>
                        </a:rPr>
                        <a:t>Crearea rețelei de clase</a:t>
                      </a:r>
                      <a:endParaRPr lang="en-US" sz="1400" b="1" dirty="0">
                        <a:latin typeface="Cambria" panose="02040503050406030204" pitchFamily="18" charset="0"/>
                      </a:endParaRPr>
                    </a:p>
                    <a:p>
                      <a:pPr marL="342900" lvl="0" indent="-342900" rtl="0">
                        <a:buFont typeface="Arial" panose="020B0604020202020204" pitchFamily="34" charset="0"/>
                        <a:buChar char="•"/>
                      </a:pPr>
                      <a:r>
                        <a:rPr lang="ro-MD" sz="1400" b="1" dirty="0">
                          <a:latin typeface="Cambria" panose="02040503050406030204" pitchFamily="18" charset="0"/>
                        </a:rPr>
                        <a:t>Transferul /Promovarea elevilor</a:t>
                      </a:r>
                    </a:p>
                    <a:p>
                      <a:pPr marL="342900" lvl="0" indent="-342900" rtl="0">
                        <a:buFont typeface="Arial" panose="020B0604020202020204" pitchFamily="34" charset="0"/>
                        <a:buChar char="•"/>
                      </a:pPr>
                      <a:r>
                        <a:rPr lang="ro-MD" sz="1400" b="1" dirty="0">
                          <a:latin typeface="Cambria" panose="02040503050406030204" pitchFamily="18" charset="0"/>
                        </a:rPr>
                        <a:t>Crearea planului cadru al elevilor</a:t>
                      </a:r>
                    </a:p>
                    <a:p>
                      <a:pPr marL="342900" lvl="0" indent="-342900" rtl="0">
                        <a:buFont typeface="Arial" panose="020B0604020202020204" pitchFamily="34" charset="0"/>
                        <a:buChar char="•"/>
                      </a:pPr>
                      <a:r>
                        <a:rPr lang="ro-MD" sz="1400" b="1" dirty="0">
                          <a:latin typeface="Cambria" panose="02040503050406030204" pitchFamily="18" charset="0"/>
                        </a:rPr>
                        <a:t>Actualizarea datelor despre angajați</a:t>
                      </a:r>
                    </a:p>
                    <a:p>
                      <a:pPr marL="342900" lvl="0" indent="-342900" rtl="0">
                        <a:buFont typeface="Arial" panose="020B0604020202020204" pitchFamily="34" charset="0"/>
                        <a:buChar char="•"/>
                      </a:pPr>
                      <a:r>
                        <a:rPr lang="ro-MD" sz="1400" b="1" dirty="0">
                          <a:latin typeface="Cambria" panose="02040503050406030204" pitchFamily="18" charset="0"/>
                        </a:rPr>
                        <a:t>Adăugarea activității didactice a cadrelor didactice</a:t>
                      </a:r>
                    </a:p>
                    <a:p>
                      <a:pPr marL="342900" lvl="0" indent="-342900" rtl="0">
                        <a:buFont typeface="Arial" panose="020B0604020202020204" pitchFamily="34" charset="0"/>
                        <a:buChar char="•"/>
                      </a:pPr>
                      <a:r>
                        <a:rPr lang="ro-MD" sz="1400" b="1" dirty="0">
                          <a:latin typeface="Cambria" panose="02040503050406030204" pitchFamily="18" charset="0"/>
                        </a:rPr>
                        <a:t>Confirmarea finalizării etapei date (meniul Administrare - Etapele de introducere a datelor)</a:t>
                      </a:r>
                      <a:endParaRPr lang="en-US" sz="1400" b="1" dirty="0">
                        <a:latin typeface="Cambria" panose="02040503050406030204" pitchFamily="18" charset="0"/>
                      </a:endParaRPr>
                    </a:p>
                  </a:txBody>
                  <a:tcPr anchor="ctr"/>
                </a:tc>
                <a:extLst>
                  <a:ext uri="{0D108BD9-81ED-4DB2-BD59-A6C34878D82A}">
                    <a16:rowId xmlns:a16="http://schemas.microsoft.com/office/drawing/2014/main" val="10001"/>
                  </a:ext>
                </a:extLst>
              </a:tr>
              <a:tr h="98361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ro-RO" sz="1400" b="1" dirty="0">
                          <a:effectLst>
                            <a:outerShdw blurRad="38100" dist="38100" dir="2700000" algn="tl">
                              <a:srgbClr val="000000">
                                <a:alpha val="43137"/>
                              </a:srgbClr>
                            </a:outerShdw>
                          </a:effectLst>
                          <a:latin typeface="Cambria" panose="02040503050406030204" pitchFamily="18" charset="0"/>
                        </a:rPr>
                        <a:t>II</a:t>
                      </a:r>
                      <a:endParaRPr lang="en-US" sz="1400" b="1" dirty="0">
                        <a:effectLst>
                          <a:outerShdw blurRad="38100" dist="38100" dir="2700000" algn="tl">
                            <a:srgbClr val="000000">
                              <a:alpha val="43137"/>
                            </a:srgbClr>
                          </a:outerShdw>
                        </a:effectLst>
                        <a:latin typeface="Cambria" panose="02040503050406030204" pitchFamily="18"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dirty="0" err="1">
                          <a:effectLst/>
                          <a:latin typeface="Cambria" panose="02040503050406030204" pitchFamily="18" charset="0"/>
                        </a:rPr>
                        <a:t>Introducerea</a:t>
                      </a:r>
                      <a:r>
                        <a:rPr lang="en-US" sz="1400" b="1" dirty="0">
                          <a:effectLst/>
                          <a:latin typeface="Cambria" panose="02040503050406030204" pitchFamily="18" charset="0"/>
                        </a:rPr>
                        <a:t> </a:t>
                      </a:r>
                      <a:r>
                        <a:rPr lang="en-US" sz="1400" b="1" dirty="0" err="1">
                          <a:effectLst/>
                          <a:latin typeface="Cambria" panose="02040503050406030204" pitchFamily="18" charset="0"/>
                        </a:rPr>
                        <a:t>notelor</a:t>
                      </a:r>
                      <a:r>
                        <a:rPr lang="en-US" sz="1400" b="1" dirty="0">
                          <a:effectLst/>
                          <a:latin typeface="Cambria" panose="02040503050406030204" pitchFamily="18" charset="0"/>
                        </a:rPr>
                        <a:t> </a:t>
                      </a:r>
                      <a:r>
                        <a:rPr lang="ro-MD" sz="1400" b="1" dirty="0">
                          <a:effectLst/>
                          <a:latin typeface="Cambria" panose="02040503050406030204" pitchFamily="18" charset="0"/>
                        </a:rPr>
                        <a:t>(</a:t>
                      </a:r>
                      <a:r>
                        <a:rPr lang="en-US" sz="1400" b="1" dirty="0" err="1">
                          <a:effectLst/>
                          <a:latin typeface="Cambria" panose="02040503050406030204" pitchFamily="18" charset="0"/>
                        </a:rPr>
                        <a:t>semestrul</a:t>
                      </a:r>
                      <a:r>
                        <a:rPr lang="ro-MD" sz="1400" b="1" baseline="0" dirty="0">
                          <a:effectLst/>
                          <a:latin typeface="Cambria" panose="02040503050406030204" pitchFamily="18" charset="0"/>
                        </a:rPr>
                        <a:t> I)</a:t>
                      </a:r>
                    </a:p>
                    <a:p>
                      <a:pPr marL="0" marR="0" lvl="0" indent="0" algn="l" defTabSz="914400" rtl="0" eaLnBrk="1" fontAlgn="auto" latinLnBrk="0" hangingPunct="1">
                        <a:lnSpc>
                          <a:spcPct val="100000"/>
                        </a:lnSpc>
                        <a:spcBef>
                          <a:spcPts val="0"/>
                        </a:spcBef>
                        <a:spcAft>
                          <a:spcPts val="0"/>
                        </a:spcAft>
                        <a:buClrTx/>
                        <a:buSzTx/>
                        <a:buFontTx/>
                        <a:buNone/>
                        <a:tabLst/>
                        <a:defRPr/>
                      </a:pPr>
                      <a:r>
                        <a:rPr lang="ro-MD" sz="1400" b="1" baseline="0" dirty="0">
                          <a:effectLst/>
                          <a:latin typeface="Cambria" panose="02040503050406030204" pitchFamily="18" charset="0"/>
                        </a:rPr>
                        <a:t>(Ianuarie - Februarie)</a:t>
                      </a:r>
                      <a:endParaRPr lang="en-US" sz="1400" b="1" dirty="0">
                        <a:effectLst/>
                        <a:latin typeface="Cambria" panose="02040503050406030204" pitchFamily="18" charset="0"/>
                      </a:endParaRPr>
                    </a:p>
                  </a:txBody>
                  <a:tcPr anchor="ctr"/>
                </a:tc>
                <a:tc>
                  <a:txBody>
                    <a:bodyPr/>
                    <a:lstStyle/>
                    <a:p>
                      <a:pPr marL="342900" lvl="0" indent="-342900" rtl="0">
                        <a:buFont typeface="Arial" panose="020B0604020202020204" pitchFamily="34" charset="0"/>
                        <a:buChar char="•"/>
                      </a:pPr>
                      <a:r>
                        <a:rPr lang="ro-MD" sz="1400" b="1" kern="1200" dirty="0">
                          <a:solidFill>
                            <a:schemeClr val="dk1"/>
                          </a:solidFill>
                          <a:latin typeface="Cambria" panose="02040503050406030204" pitchFamily="18" charset="0"/>
                          <a:ea typeface="+mn-ea"/>
                          <a:cs typeface="+mn-cs"/>
                        </a:rPr>
                        <a:t>Actualizarea datelor despre elevi, angajați,</a:t>
                      </a:r>
                      <a:r>
                        <a:rPr lang="ro-MD" sz="1400" b="1" kern="1200" baseline="0" dirty="0">
                          <a:solidFill>
                            <a:schemeClr val="dk1"/>
                          </a:solidFill>
                          <a:latin typeface="Cambria" panose="02040503050406030204" pitchFamily="18" charset="0"/>
                          <a:ea typeface="+mn-ea"/>
                          <a:cs typeface="+mn-cs"/>
                        </a:rPr>
                        <a:t> instituție</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MD" sz="1400" b="1" kern="1200" dirty="0">
                          <a:solidFill>
                            <a:schemeClr val="dk1"/>
                          </a:solidFill>
                          <a:latin typeface="Cambria" panose="02040503050406030204" pitchFamily="18" charset="0"/>
                          <a:ea typeface="+mn-ea"/>
                          <a:cs typeface="+mn-cs"/>
                        </a:rPr>
                        <a:t>Introducerea notelor semestriale, teze</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MD" sz="1400" b="1" kern="1200" baseline="0" dirty="0">
                          <a:solidFill>
                            <a:schemeClr val="dk1"/>
                          </a:solidFill>
                          <a:latin typeface="Cambria" panose="02040503050406030204" pitchFamily="18" charset="0"/>
                          <a:ea typeface="+mn-ea"/>
                          <a:cs typeface="+mn-cs"/>
                        </a:rPr>
                        <a:t>Exmatricularea elevilor ce s-au transferat în alte instituții</a:t>
                      </a:r>
                      <a:endParaRPr lang="en-US" sz="1400" b="1" kern="1200" dirty="0">
                        <a:solidFill>
                          <a:schemeClr val="dk1"/>
                        </a:solidFill>
                        <a:latin typeface="Cambria" panose="02040503050406030204" pitchFamily="18" charset="0"/>
                        <a:ea typeface="+mn-ea"/>
                        <a:cs typeface="+mn-cs"/>
                      </a:endParaRPr>
                    </a:p>
                    <a:p>
                      <a:pPr marL="342900" lvl="0" indent="-342900" rtl="0">
                        <a:buFont typeface="Arial" panose="020B0604020202020204" pitchFamily="34" charset="0"/>
                        <a:buChar char="•"/>
                      </a:pPr>
                      <a:r>
                        <a:rPr lang="ro-MD" sz="1400" b="1" kern="1200" dirty="0">
                          <a:solidFill>
                            <a:schemeClr val="dk1"/>
                          </a:solidFill>
                          <a:latin typeface="Cambria" panose="02040503050406030204" pitchFamily="18" charset="0"/>
                          <a:ea typeface="+mn-ea"/>
                          <a:cs typeface="+mn-cs"/>
                        </a:rPr>
                        <a:t>Introducerea bugetului instituției pentru anul financiar ce s-a încheiat</a:t>
                      </a:r>
                      <a:endParaRPr lang="en-US" sz="1400" b="1" kern="1200" dirty="0">
                        <a:solidFill>
                          <a:schemeClr val="dk1"/>
                        </a:solidFill>
                        <a:latin typeface="Cambria" panose="02040503050406030204" pitchFamily="18" charset="0"/>
                        <a:ea typeface="+mn-ea"/>
                        <a:cs typeface="+mn-cs"/>
                      </a:endParaRPr>
                    </a:p>
                  </a:txBody>
                  <a:tcPr anchor="ctr"/>
                </a:tc>
                <a:extLst>
                  <a:ext uri="{0D108BD9-81ED-4DB2-BD59-A6C34878D82A}">
                    <a16:rowId xmlns:a16="http://schemas.microsoft.com/office/drawing/2014/main" val="10002"/>
                  </a:ext>
                </a:extLst>
              </a:tr>
              <a:tr h="99900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ro-RO" sz="1400" b="1" dirty="0">
                          <a:effectLst>
                            <a:outerShdw blurRad="38100" dist="38100" dir="2700000" algn="tl">
                              <a:srgbClr val="000000">
                                <a:alpha val="43137"/>
                              </a:srgbClr>
                            </a:outerShdw>
                          </a:effectLst>
                          <a:latin typeface="Cambria" panose="02040503050406030204" pitchFamily="18" charset="0"/>
                        </a:rPr>
                        <a:t>III</a:t>
                      </a:r>
                      <a:endParaRPr lang="en-US" sz="1400" b="1" dirty="0">
                        <a:effectLst>
                          <a:outerShdw blurRad="38100" dist="38100" dir="2700000" algn="tl">
                            <a:srgbClr val="000000">
                              <a:alpha val="43137"/>
                            </a:srgbClr>
                          </a:outerShdw>
                        </a:effectLst>
                        <a:latin typeface="Cambria" panose="02040503050406030204" pitchFamily="18"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dirty="0" err="1">
                          <a:effectLst/>
                          <a:latin typeface="Cambria" panose="02040503050406030204" pitchFamily="18" charset="0"/>
                        </a:rPr>
                        <a:t>Introducerea</a:t>
                      </a:r>
                      <a:r>
                        <a:rPr lang="en-US" sz="1400" b="1" dirty="0">
                          <a:effectLst/>
                          <a:latin typeface="Cambria" panose="02040503050406030204" pitchFamily="18" charset="0"/>
                        </a:rPr>
                        <a:t> </a:t>
                      </a:r>
                      <a:r>
                        <a:rPr lang="en-US" sz="1400" b="1" dirty="0" err="1">
                          <a:effectLst/>
                          <a:latin typeface="Cambria" panose="02040503050406030204" pitchFamily="18" charset="0"/>
                        </a:rPr>
                        <a:t>notelor</a:t>
                      </a:r>
                      <a:r>
                        <a:rPr lang="en-US" sz="1400" b="1" dirty="0">
                          <a:effectLst/>
                          <a:latin typeface="Cambria" panose="02040503050406030204" pitchFamily="18" charset="0"/>
                        </a:rPr>
                        <a:t> </a:t>
                      </a:r>
                      <a:r>
                        <a:rPr lang="ro-MD" sz="1400" b="1" dirty="0">
                          <a:effectLst/>
                          <a:latin typeface="Cambria" panose="02040503050406030204" pitchFamily="18" charset="0"/>
                        </a:rPr>
                        <a:t>(</a:t>
                      </a:r>
                      <a:r>
                        <a:rPr lang="en-US" sz="1400" b="1" dirty="0" err="1">
                          <a:effectLst/>
                          <a:latin typeface="Cambria" panose="02040503050406030204" pitchFamily="18" charset="0"/>
                        </a:rPr>
                        <a:t>semestrul</a:t>
                      </a:r>
                      <a:r>
                        <a:rPr lang="ro-MD" sz="1400" b="1" baseline="0" dirty="0">
                          <a:effectLst/>
                          <a:latin typeface="Cambria" panose="02040503050406030204" pitchFamily="18" charset="0"/>
                        </a:rPr>
                        <a:t> II și anuale)</a:t>
                      </a:r>
                    </a:p>
                    <a:p>
                      <a:pPr marL="0" marR="0" lvl="0" indent="0" algn="l" defTabSz="914400" rtl="0" eaLnBrk="1" fontAlgn="auto" latinLnBrk="0" hangingPunct="1">
                        <a:lnSpc>
                          <a:spcPct val="100000"/>
                        </a:lnSpc>
                        <a:spcBef>
                          <a:spcPts val="0"/>
                        </a:spcBef>
                        <a:spcAft>
                          <a:spcPts val="0"/>
                        </a:spcAft>
                        <a:buClrTx/>
                        <a:buSzTx/>
                        <a:buFontTx/>
                        <a:buNone/>
                        <a:tabLst/>
                        <a:defRPr/>
                      </a:pPr>
                      <a:r>
                        <a:rPr lang="ro-MD" sz="1400" b="1" baseline="0" dirty="0">
                          <a:effectLst/>
                          <a:latin typeface="Cambria" panose="02040503050406030204" pitchFamily="18" charset="0"/>
                        </a:rPr>
                        <a:t>(Mai - Iunie)</a:t>
                      </a:r>
                      <a:endParaRPr lang="en-US" sz="1400" b="1" dirty="0">
                        <a:effectLst/>
                        <a:latin typeface="Cambria" panose="02040503050406030204" pitchFamily="18" charset="0"/>
                      </a:endParaRPr>
                    </a:p>
                  </a:txBody>
                  <a:tcPr anchor="ctr"/>
                </a:tc>
                <a:tc>
                  <a:txBody>
                    <a:bodyPr/>
                    <a:lstStyle/>
                    <a:p>
                      <a:pPr marL="342900" lvl="0" indent="-342900" rtl="0">
                        <a:buFont typeface="Arial" panose="020B0604020202020204" pitchFamily="34" charset="0"/>
                        <a:buChar char="•"/>
                      </a:pPr>
                      <a:r>
                        <a:rPr lang="ro-MD" sz="1400" b="1" kern="1200" dirty="0">
                          <a:solidFill>
                            <a:schemeClr val="dk1"/>
                          </a:solidFill>
                          <a:latin typeface="Cambria" panose="02040503050406030204" pitchFamily="18" charset="0"/>
                          <a:ea typeface="+mn-ea"/>
                          <a:cs typeface="+mn-cs"/>
                        </a:rPr>
                        <a:t>Actualizarea datelor despre elevi, angajați,</a:t>
                      </a:r>
                      <a:r>
                        <a:rPr lang="ro-MD" sz="1400" b="1" kern="1200" baseline="0" dirty="0">
                          <a:solidFill>
                            <a:schemeClr val="dk1"/>
                          </a:solidFill>
                          <a:latin typeface="Cambria" panose="02040503050406030204" pitchFamily="18" charset="0"/>
                          <a:ea typeface="+mn-ea"/>
                          <a:cs typeface="+mn-cs"/>
                        </a:rPr>
                        <a:t> instituție</a:t>
                      </a:r>
                      <a:endParaRPr lang="en-US" sz="1400" b="1" kern="1200" dirty="0">
                        <a:solidFill>
                          <a:schemeClr val="dk1"/>
                        </a:solidFill>
                        <a:latin typeface="Cambria" panose="02040503050406030204" pitchFamily="18" charset="0"/>
                        <a:ea typeface="+mn-ea"/>
                        <a:cs typeface="+mn-cs"/>
                      </a:endParaRPr>
                    </a:p>
                    <a:p>
                      <a:pPr marL="342900" lvl="0" indent="-342900" rtl="0">
                        <a:buFont typeface="Arial" panose="020B0604020202020204" pitchFamily="34" charset="0"/>
                        <a:buChar char="•"/>
                      </a:pPr>
                      <a:r>
                        <a:rPr lang="ro-MD" sz="1400" b="1" kern="1200" dirty="0">
                          <a:solidFill>
                            <a:schemeClr val="dk1"/>
                          </a:solidFill>
                          <a:latin typeface="Cambria" panose="02040503050406030204" pitchFamily="18" charset="0"/>
                          <a:ea typeface="+mn-ea"/>
                          <a:cs typeface="+mn-cs"/>
                        </a:rPr>
                        <a:t>Introducerea notelor semestriale, teze, notele</a:t>
                      </a:r>
                      <a:r>
                        <a:rPr lang="ro-MD" sz="1400" b="1" kern="1200" baseline="0" dirty="0">
                          <a:solidFill>
                            <a:schemeClr val="dk1"/>
                          </a:solidFill>
                          <a:latin typeface="Cambria" panose="02040503050406030204" pitchFamily="18" charset="0"/>
                          <a:ea typeface="+mn-ea"/>
                          <a:cs typeface="+mn-cs"/>
                        </a:rPr>
                        <a:t> anuale</a:t>
                      </a:r>
                    </a:p>
                    <a:p>
                      <a:pPr marL="342900" lvl="0" indent="-342900" rtl="0">
                        <a:buFont typeface="Arial" panose="020B0604020202020204" pitchFamily="34" charset="0"/>
                        <a:buChar char="•"/>
                      </a:pPr>
                      <a:r>
                        <a:rPr lang="ro-MD" sz="1400" b="1" dirty="0">
                          <a:latin typeface="Cambria" panose="02040503050406030204" pitchFamily="18" charset="0"/>
                        </a:rPr>
                        <a:t>Introducerea</a:t>
                      </a:r>
                      <a:r>
                        <a:rPr lang="ro-MD" sz="1400" b="1" baseline="0" dirty="0">
                          <a:latin typeface="Cambria" panose="02040503050406030204" pitchFamily="18" charset="0"/>
                        </a:rPr>
                        <a:t> notelor de la examene (cl. 4, 9)</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MD" sz="1400" b="1" kern="1200" baseline="0" dirty="0">
                          <a:solidFill>
                            <a:schemeClr val="dk1"/>
                          </a:solidFill>
                          <a:latin typeface="Cambria" panose="02040503050406030204" pitchFamily="18" charset="0"/>
                          <a:ea typeface="+mn-ea"/>
                          <a:cs typeface="+mn-cs"/>
                        </a:rPr>
                        <a:t>Exmatricularea elevilor ce s-au transferat în alte instituții</a:t>
                      </a:r>
                      <a:endParaRPr lang="en-US" sz="1400" b="1" kern="1200" dirty="0">
                        <a:solidFill>
                          <a:schemeClr val="dk1"/>
                        </a:solidFill>
                        <a:latin typeface="Cambria" panose="02040503050406030204" pitchFamily="18" charset="0"/>
                        <a:ea typeface="+mn-ea"/>
                        <a:cs typeface="+mn-cs"/>
                      </a:endParaRPr>
                    </a:p>
                  </a:txBody>
                  <a:tcPr anchor="ctr"/>
                </a:tc>
                <a:extLst>
                  <a:ext uri="{0D108BD9-81ED-4DB2-BD59-A6C34878D82A}">
                    <a16:rowId xmlns:a16="http://schemas.microsoft.com/office/drawing/2014/main" val="10003"/>
                  </a:ext>
                </a:extLst>
              </a:tr>
              <a:tr h="122316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ro-RO" sz="1400" b="1" dirty="0">
                          <a:effectLst>
                            <a:outerShdw blurRad="38100" dist="38100" dir="2700000" algn="tl">
                              <a:srgbClr val="000000">
                                <a:alpha val="43137"/>
                              </a:srgbClr>
                            </a:outerShdw>
                          </a:effectLst>
                          <a:latin typeface="Cambria" panose="02040503050406030204" pitchFamily="18" charset="0"/>
                        </a:rPr>
                        <a:t>IV</a:t>
                      </a:r>
                      <a:endParaRPr lang="en-US" sz="1400" b="1" dirty="0">
                        <a:effectLst>
                          <a:outerShdw blurRad="38100" dist="38100" dir="2700000" algn="tl">
                            <a:srgbClr val="000000">
                              <a:alpha val="43137"/>
                            </a:srgbClr>
                          </a:outerShdw>
                        </a:effectLst>
                        <a:latin typeface="Cambria" panose="02040503050406030204" pitchFamily="18"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dirty="0" err="1">
                          <a:effectLst/>
                          <a:latin typeface="Cambria" panose="02040503050406030204" pitchFamily="18" charset="0"/>
                        </a:rPr>
                        <a:t>Închiderea</a:t>
                      </a:r>
                      <a:r>
                        <a:rPr lang="en-US" sz="1400" b="1" dirty="0">
                          <a:effectLst/>
                          <a:latin typeface="Cambria" panose="02040503050406030204" pitchFamily="18" charset="0"/>
                        </a:rPr>
                        <a:t> </a:t>
                      </a:r>
                      <a:r>
                        <a:rPr lang="en-US" sz="1400" b="1" dirty="0" err="1">
                          <a:effectLst/>
                          <a:latin typeface="Cambria" panose="02040503050406030204" pitchFamily="18" charset="0"/>
                        </a:rPr>
                        <a:t>anului</a:t>
                      </a:r>
                      <a:r>
                        <a:rPr lang="en-US" sz="1400" b="1" dirty="0">
                          <a:effectLst/>
                          <a:latin typeface="Cambria" panose="02040503050406030204" pitchFamily="18" charset="0"/>
                        </a:rPr>
                        <a:t> de </a:t>
                      </a:r>
                      <a:r>
                        <a:rPr lang="en-US" sz="1400" b="1" dirty="0" err="1">
                          <a:effectLst/>
                          <a:latin typeface="Cambria" panose="02040503050406030204" pitchFamily="18" charset="0"/>
                        </a:rPr>
                        <a:t>studii</a:t>
                      </a:r>
                      <a:endParaRPr lang="ro-MD" sz="1400" b="1" dirty="0">
                        <a:effectLst/>
                        <a:latin typeface="Cambria" panose="020405030504060302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ro-MD" sz="1400" b="1" dirty="0">
                          <a:effectLst/>
                          <a:latin typeface="Cambria" panose="02040503050406030204" pitchFamily="18" charset="0"/>
                        </a:rPr>
                        <a:t>(August – Septembrie</a:t>
                      </a:r>
                      <a:r>
                        <a:rPr lang="ro-MD" sz="1400" b="1" baseline="0" dirty="0">
                          <a:effectLst/>
                          <a:latin typeface="Cambria" panose="02040503050406030204" pitchFamily="18" charset="0"/>
                        </a:rPr>
                        <a:t>)</a:t>
                      </a:r>
                      <a:endParaRPr lang="en-US" sz="1400" b="1" dirty="0">
                        <a:effectLst/>
                        <a:latin typeface="Cambria" panose="02040503050406030204" pitchFamily="18" charset="0"/>
                      </a:endParaRPr>
                    </a:p>
                  </a:txBody>
                  <a:tcPr anchor="ct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MD" sz="1400" b="1" dirty="0">
                          <a:latin typeface="Cambria" panose="02040503050406030204" pitchFamily="18" charset="0"/>
                        </a:rPr>
                        <a:t>Introducerea</a:t>
                      </a:r>
                      <a:r>
                        <a:rPr lang="ro-MD" sz="1400" b="1" baseline="0" dirty="0">
                          <a:latin typeface="Cambria" panose="02040503050406030204" pitchFamily="18" charset="0"/>
                        </a:rPr>
                        <a:t> notelor de la examene (cl. 9, 12)</a:t>
                      </a:r>
                      <a:endParaRPr lang="ro-MD" sz="1400" b="1" dirty="0">
                        <a:latin typeface="Cambria" panose="02040503050406030204" pitchFamily="18"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MD" sz="1400" b="1" dirty="0">
                          <a:latin typeface="Cambria" panose="02040503050406030204" pitchFamily="18" charset="0"/>
                        </a:rPr>
                        <a:t>Actualizarea datelor despre instituție, elevi, angajați</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MD" sz="1400" b="1" dirty="0">
                          <a:solidFill>
                            <a:srgbClr val="FF0000"/>
                          </a:solidFill>
                          <a:latin typeface="Cambria" panose="02040503050406030204" pitchFamily="18" charset="0"/>
                        </a:rPr>
                        <a:t>Exmatricularea elevilor ce au plecat din instituție pe parcursul verii </a:t>
                      </a:r>
                      <a:r>
                        <a:rPr lang="ro-MD" sz="1400" b="1" dirty="0">
                          <a:latin typeface="Cambria" panose="02040503050406030204" pitchFamily="18" charset="0"/>
                        </a:rPr>
                        <a: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MD" sz="1400" b="1" dirty="0">
                          <a:latin typeface="Cambria" panose="02040503050406030204" pitchFamily="18" charset="0"/>
                        </a:rPr>
                        <a:t>Introducerea datelor despre absolvenți (actul de studii, încadrarea acestora)</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MD" sz="1400" b="1" dirty="0">
                          <a:latin typeface="Cambria" panose="02040503050406030204" pitchFamily="18" charset="0"/>
                        </a:rPr>
                        <a:t>Promovarea elevilor absolvenți</a:t>
                      </a:r>
                      <a:endParaRPr lang="en-US" sz="1400" b="1" dirty="0">
                        <a:latin typeface="Cambria" panose="02040503050406030204" pitchFamily="18" charset="0"/>
                      </a:endParaRPr>
                    </a:p>
                    <a:p>
                      <a:pPr marL="285750" indent="-285750">
                        <a:buFont typeface="Arial" panose="020B0604020202020204" pitchFamily="34" charset="0"/>
                        <a:buChar char="•"/>
                      </a:pPr>
                      <a:r>
                        <a:rPr lang="ro-MD" sz="1400" b="1" kern="1200" dirty="0">
                          <a:solidFill>
                            <a:schemeClr val="dk1"/>
                          </a:solidFill>
                          <a:latin typeface="Cambria" panose="02040503050406030204" pitchFamily="18" charset="0"/>
                          <a:ea typeface="+mn-ea"/>
                          <a:cs typeface="+mn-cs"/>
                        </a:rPr>
                        <a:t>Închiderea anului de studii</a:t>
                      </a:r>
                      <a:endParaRPr lang="en-US" sz="1400" b="1" kern="1200" dirty="0">
                        <a:solidFill>
                          <a:schemeClr val="dk1"/>
                        </a:solidFill>
                        <a:latin typeface="Cambria" panose="02040503050406030204" pitchFamily="18" charset="0"/>
                        <a:ea typeface="+mn-ea"/>
                        <a:cs typeface="+mn-cs"/>
                      </a:endParaRPr>
                    </a:p>
                  </a:txBody>
                  <a:tcPr anchor="ct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60238485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270" y="902990"/>
            <a:ext cx="9931460" cy="665751"/>
          </a:xfrm>
        </p:spPr>
        <p:txBody>
          <a:bodyPr>
            <a:normAutofit/>
          </a:bodyPr>
          <a:lstStyle/>
          <a:p>
            <a:r>
              <a:rPr lang="pt-BR" sz="2800" b="1" dirty="0">
                <a:solidFill>
                  <a:schemeClr val="accent4">
                    <a:lumMod val="75000"/>
                  </a:schemeClr>
                </a:solidFill>
                <a:latin typeface="Cambria" panose="02040503050406030204" pitchFamily="18" charset="0"/>
              </a:rPr>
              <a:t>Actualizarea datelor despre </a:t>
            </a:r>
            <a:r>
              <a:rPr lang="ro-RO" sz="2800" b="1" dirty="0">
                <a:solidFill>
                  <a:schemeClr val="accent4">
                    <a:lumMod val="75000"/>
                  </a:schemeClr>
                </a:solidFill>
                <a:latin typeface="Cambria" panose="02040503050406030204" pitchFamily="18" charset="0"/>
              </a:rPr>
              <a:t>angajați. </a:t>
            </a:r>
            <a:r>
              <a:rPr lang="ro-RO" sz="2800" b="1" dirty="0">
                <a:solidFill>
                  <a:srgbClr val="7C5077"/>
                </a:solidFill>
                <a:latin typeface="Cambria" panose="02040503050406030204" pitchFamily="18" charset="0"/>
              </a:rPr>
              <a:t>Personal didactic</a:t>
            </a:r>
            <a:r>
              <a:rPr lang="ro-RO" sz="2800" b="1" i="1" dirty="0">
                <a:solidFill>
                  <a:srgbClr val="7C5077"/>
                </a:solidFill>
                <a:latin typeface="Cambria" panose="02040503050406030204" pitchFamily="18" charset="0"/>
              </a:rPr>
              <a:t> </a:t>
            </a:r>
            <a:r>
              <a:rPr lang="ro-RO" sz="2800" b="1" i="1" dirty="0">
                <a:solidFill>
                  <a:schemeClr val="accent4">
                    <a:lumMod val="75000"/>
                  </a:schemeClr>
                </a:solidFill>
                <a:latin typeface="Cambria" panose="02040503050406030204" pitchFamily="18" charset="0"/>
              </a:rPr>
              <a:t>(6)</a:t>
            </a:r>
            <a:endParaRPr lang="en-US" sz="2800" b="1" dirty="0">
              <a:solidFill>
                <a:schemeClr val="accent4">
                  <a:lumMod val="75000"/>
                </a:schemeClr>
              </a:solidFill>
              <a:latin typeface="Cambria" panose="02040503050406030204" pitchFamily="18" charset="0"/>
            </a:endParaRPr>
          </a:p>
        </p:txBody>
      </p:sp>
      <p:sp>
        <p:nvSpPr>
          <p:cNvPr id="5" name="Content Placeholder 4">
            <a:extLst>
              <a:ext uri="{FF2B5EF4-FFF2-40B4-BE49-F238E27FC236}">
                <a16:creationId xmlns:a16="http://schemas.microsoft.com/office/drawing/2014/main" id="{2EBC3CD4-CB5F-4728-B908-43F82F7A52FB}"/>
              </a:ext>
            </a:extLst>
          </p:cNvPr>
          <p:cNvSpPr>
            <a:spLocks noGrp="1"/>
          </p:cNvSpPr>
          <p:nvPr>
            <p:ph idx="1"/>
          </p:nvPr>
        </p:nvSpPr>
        <p:spPr>
          <a:xfrm>
            <a:off x="1130270" y="1568742"/>
            <a:ext cx="10077422" cy="4714612"/>
          </a:xfrm>
        </p:spPr>
        <p:txBody>
          <a:bodyPr>
            <a:normAutofit fontScale="55000" lnSpcReduction="20000"/>
          </a:bodyPr>
          <a:lstStyle/>
          <a:p>
            <a:pPr marL="0" indent="0">
              <a:buNone/>
            </a:pPr>
            <a:r>
              <a:rPr lang="ro-RO" sz="2200" b="1" dirty="0">
                <a:solidFill>
                  <a:srgbClr val="FF0000"/>
                </a:solidFill>
                <a:latin typeface="Cambria" panose="02040503050406030204" pitchFamily="18" charset="0"/>
              </a:rPr>
              <a:t>Fila Studii universitare</a:t>
            </a:r>
            <a:endParaRPr lang="ro-RO" dirty="0">
              <a:latin typeface="Cambria" panose="02040503050406030204" pitchFamily="18" charset="0"/>
            </a:endParaRPr>
          </a:p>
          <a:p>
            <a:r>
              <a:rPr lang="ro-RO" b="1" dirty="0">
                <a:solidFill>
                  <a:schemeClr val="accent6">
                    <a:lumMod val="50000"/>
                  </a:schemeClr>
                </a:solidFill>
                <a:latin typeface="Cambria" panose="02040503050406030204" pitchFamily="18" charset="0"/>
              </a:rPr>
              <a:t>De licență / superioare </a:t>
            </a:r>
            <a:r>
              <a:rPr lang="ro-RO" dirty="0">
                <a:latin typeface="Cambria" panose="02040503050406030204" pitchFamily="18" charset="0"/>
              </a:rPr>
              <a:t>– dacă angajatul are studii superioare / de licență se va bifa această opțiune și </a:t>
            </a:r>
            <a:r>
              <a:rPr lang="ro-RO" b="1" dirty="0">
                <a:latin typeface="Cambria" panose="02040503050406030204" pitchFamily="18" charset="0"/>
              </a:rPr>
              <a:t>obligatoriu</a:t>
            </a:r>
            <a:r>
              <a:rPr lang="ro-RO" dirty="0">
                <a:latin typeface="Cambria" panose="02040503050406030204" pitchFamily="18" charset="0"/>
              </a:rPr>
              <a:t> se vor completa câmpurile de mai jos:</a:t>
            </a:r>
          </a:p>
          <a:p>
            <a:pPr lvl="1"/>
            <a:r>
              <a:rPr lang="ro-RO" dirty="0">
                <a:latin typeface="Cambria" panose="02040503050406030204" pitchFamily="18" charset="0"/>
              </a:rPr>
              <a:t>Domeniul general de studii (pentru diplomele din </a:t>
            </a:r>
            <a:r>
              <a:rPr lang="en-US" dirty="0">
                <a:latin typeface="Cambria" panose="02040503050406030204" pitchFamily="18" charset="0"/>
              </a:rPr>
              <a:t>ani</a:t>
            </a:r>
            <a:r>
              <a:rPr lang="ro-RO" dirty="0">
                <a:latin typeface="Cambria" panose="02040503050406030204" pitchFamily="18" charset="0"/>
              </a:rPr>
              <a:t>i</a:t>
            </a:r>
            <a:r>
              <a:rPr lang="en-US" dirty="0">
                <a:latin typeface="Cambria" panose="02040503050406030204" pitchFamily="18" charset="0"/>
              </a:rPr>
              <a:t> </a:t>
            </a:r>
            <a:r>
              <a:rPr lang="ro-RO" dirty="0">
                <a:latin typeface="Cambria" panose="02040503050406030204" pitchFamily="18" charset="0"/>
              </a:rPr>
              <a:t>mai vechi se va completa cu câmpul Profilul)</a:t>
            </a:r>
          </a:p>
          <a:p>
            <a:pPr lvl="1"/>
            <a:r>
              <a:rPr lang="ro-RO" dirty="0">
                <a:latin typeface="Cambria" panose="02040503050406030204" pitchFamily="18" charset="0"/>
              </a:rPr>
              <a:t>Domeniul de formare profesională  (pentru diplomele din </a:t>
            </a:r>
            <a:r>
              <a:rPr lang="en-US" dirty="0">
                <a:latin typeface="Cambria" panose="02040503050406030204" pitchFamily="18" charset="0"/>
              </a:rPr>
              <a:t>ani</a:t>
            </a:r>
            <a:r>
              <a:rPr lang="ro-RO" dirty="0">
                <a:latin typeface="Cambria" panose="02040503050406030204" pitchFamily="18" charset="0"/>
              </a:rPr>
              <a:t>i</a:t>
            </a:r>
            <a:r>
              <a:rPr lang="en-US" dirty="0">
                <a:latin typeface="Cambria" panose="02040503050406030204" pitchFamily="18" charset="0"/>
              </a:rPr>
              <a:t> </a:t>
            </a:r>
            <a:r>
              <a:rPr lang="ro-RO" dirty="0">
                <a:latin typeface="Cambria" panose="02040503050406030204" pitchFamily="18" charset="0"/>
              </a:rPr>
              <a:t>mai vechi se va completa cu câmpul Specializarea)</a:t>
            </a:r>
          </a:p>
          <a:p>
            <a:pPr lvl="1"/>
            <a:r>
              <a:rPr lang="ro-RO" dirty="0">
                <a:latin typeface="Cambria" panose="02040503050406030204" pitchFamily="18" charset="0"/>
              </a:rPr>
              <a:t>Specialitatea</a:t>
            </a:r>
          </a:p>
          <a:p>
            <a:pPr lvl="1"/>
            <a:r>
              <a:rPr lang="ro-RO" dirty="0">
                <a:latin typeface="Cambria" panose="02040503050406030204" pitchFamily="18" charset="0"/>
              </a:rPr>
              <a:t>Titlul  (pentru diplomele din </a:t>
            </a:r>
            <a:r>
              <a:rPr lang="en-US" dirty="0">
                <a:latin typeface="Cambria" panose="02040503050406030204" pitchFamily="18" charset="0"/>
              </a:rPr>
              <a:t>ani</a:t>
            </a:r>
            <a:r>
              <a:rPr lang="ro-RO" dirty="0">
                <a:latin typeface="Cambria" panose="02040503050406030204" pitchFamily="18" charset="0"/>
              </a:rPr>
              <a:t>i</a:t>
            </a:r>
            <a:r>
              <a:rPr lang="en-US" dirty="0">
                <a:latin typeface="Cambria" panose="02040503050406030204" pitchFamily="18" charset="0"/>
              </a:rPr>
              <a:t> </a:t>
            </a:r>
            <a:r>
              <a:rPr lang="ro-RO" dirty="0">
                <a:latin typeface="Cambria" panose="02040503050406030204" pitchFamily="18" charset="0"/>
              </a:rPr>
              <a:t>mai vechi se va completa cu câmpul Calificarea)</a:t>
            </a:r>
          </a:p>
          <a:p>
            <a:pPr lvl="1"/>
            <a:r>
              <a:rPr lang="ro-RO" dirty="0">
                <a:latin typeface="Cambria" panose="02040503050406030204" pitchFamily="18" charset="0"/>
              </a:rPr>
              <a:t>Seria diplomei (de ex. </a:t>
            </a:r>
            <a:r>
              <a:rPr lang="ro-RO" i="1" dirty="0">
                <a:latin typeface="Cambria" panose="02040503050406030204" pitchFamily="18" charset="0"/>
              </a:rPr>
              <a:t>KB, E, AL, AS, ALI, ALII </a:t>
            </a:r>
            <a:r>
              <a:rPr lang="en-US" i="1" dirty="0">
                <a:latin typeface="Cambria" panose="02040503050406030204" pitchFamily="18" charset="0"/>
              </a:rPr>
              <a:t>etc</a:t>
            </a:r>
            <a:r>
              <a:rPr lang="en-US" dirty="0">
                <a:latin typeface="Cambria" panose="02040503050406030204" pitchFamily="18" charset="0"/>
              </a:rPr>
              <a:t>.)</a:t>
            </a:r>
            <a:endParaRPr lang="ro-RO" dirty="0">
              <a:latin typeface="Cambria" panose="02040503050406030204" pitchFamily="18" charset="0"/>
            </a:endParaRPr>
          </a:p>
          <a:p>
            <a:pPr lvl="1"/>
            <a:r>
              <a:rPr lang="ro-RO" dirty="0">
                <a:latin typeface="Cambria" panose="02040503050406030204" pitchFamily="18" charset="0"/>
              </a:rPr>
              <a:t>Numărul diplomei</a:t>
            </a:r>
            <a:r>
              <a:rPr lang="en-US" dirty="0">
                <a:latin typeface="Cambria" panose="02040503050406030204" pitchFamily="18" charset="0"/>
              </a:rPr>
              <a:t> (de ex. </a:t>
            </a:r>
            <a:r>
              <a:rPr lang="en-US" i="1" dirty="0">
                <a:latin typeface="Cambria" panose="02040503050406030204" pitchFamily="18" charset="0"/>
              </a:rPr>
              <a:t>00002345, 283928 </a:t>
            </a:r>
            <a:r>
              <a:rPr lang="en-US" dirty="0">
                <a:latin typeface="Cambria" panose="02040503050406030204" pitchFamily="18" charset="0"/>
              </a:rPr>
              <a:t>etc.)</a:t>
            </a:r>
            <a:endParaRPr lang="ro-RO" dirty="0">
              <a:latin typeface="Cambria" panose="02040503050406030204" pitchFamily="18" charset="0"/>
            </a:endParaRPr>
          </a:p>
          <a:p>
            <a:pPr lvl="1"/>
            <a:r>
              <a:rPr lang="ro-RO" dirty="0">
                <a:latin typeface="Cambria" panose="02040503050406030204" pitchFamily="18" charset="0"/>
              </a:rPr>
              <a:t>Data hotărârii comisiei</a:t>
            </a:r>
            <a:r>
              <a:rPr lang="en-US" dirty="0">
                <a:latin typeface="Cambria" panose="02040503050406030204" pitchFamily="18" charset="0"/>
              </a:rPr>
              <a:t> (de ex. </a:t>
            </a:r>
            <a:r>
              <a:rPr lang="en-US" i="1" dirty="0">
                <a:latin typeface="Cambria" panose="02040503050406030204" pitchFamily="18" charset="0"/>
              </a:rPr>
              <a:t>12.07.1989</a:t>
            </a:r>
            <a:r>
              <a:rPr lang="en-US" dirty="0">
                <a:latin typeface="Cambria" panose="02040503050406030204" pitchFamily="18" charset="0"/>
              </a:rPr>
              <a:t>)</a:t>
            </a:r>
            <a:endParaRPr lang="ro-RO" dirty="0">
              <a:latin typeface="Cambria" panose="02040503050406030204" pitchFamily="18" charset="0"/>
            </a:endParaRPr>
          </a:p>
          <a:p>
            <a:r>
              <a:rPr lang="ro-RO" b="1" dirty="0">
                <a:solidFill>
                  <a:schemeClr val="accent6">
                    <a:lumMod val="50000"/>
                  </a:schemeClr>
                </a:solidFill>
                <a:latin typeface="Cambria" panose="02040503050406030204" pitchFamily="18" charset="0"/>
              </a:rPr>
              <a:t>De masterat</a:t>
            </a:r>
            <a:r>
              <a:rPr lang="ro-RO" dirty="0">
                <a:latin typeface="Cambria" panose="02040503050406030204" pitchFamily="18" charset="0"/>
              </a:rPr>
              <a:t>– dacă angajatul are studii de masterat se va bifa această opțiune și </a:t>
            </a:r>
            <a:r>
              <a:rPr lang="ro-RO" b="1" dirty="0">
                <a:latin typeface="Cambria" panose="02040503050406030204" pitchFamily="18" charset="0"/>
              </a:rPr>
              <a:t>obligatoriu</a:t>
            </a:r>
            <a:r>
              <a:rPr lang="ro-RO" dirty="0">
                <a:latin typeface="Cambria" panose="02040503050406030204" pitchFamily="18" charset="0"/>
              </a:rPr>
              <a:t> se vor completa câmpurile de mai jos:</a:t>
            </a:r>
          </a:p>
          <a:p>
            <a:pPr lvl="1"/>
            <a:r>
              <a:rPr lang="ro-RO" dirty="0">
                <a:latin typeface="Cambria" panose="02040503050406030204" pitchFamily="18" charset="0"/>
              </a:rPr>
              <a:t>Specializarea (pentru unele diplome </a:t>
            </a:r>
            <a:r>
              <a:rPr lang="ro-RO" i="1" dirty="0">
                <a:latin typeface="Cambria" panose="02040503050406030204" pitchFamily="18" charset="0"/>
              </a:rPr>
              <a:t>domeniul general de studii</a:t>
            </a:r>
            <a:r>
              <a:rPr lang="ro-RO" dirty="0">
                <a:latin typeface="Cambria" panose="02040503050406030204" pitchFamily="18" charset="0"/>
              </a:rPr>
              <a:t>)</a:t>
            </a:r>
          </a:p>
          <a:p>
            <a:pPr lvl="1"/>
            <a:r>
              <a:rPr lang="ro-RO" dirty="0">
                <a:latin typeface="Cambria" panose="02040503050406030204" pitchFamily="18" charset="0"/>
              </a:rPr>
              <a:t>Titlul </a:t>
            </a:r>
          </a:p>
          <a:p>
            <a:pPr lvl="1"/>
            <a:r>
              <a:rPr lang="ro-RO" dirty="0">
                <a:latin typeface="Cambria" panose="02040503050406030204" pitchFamily="18" charset="0"/>
              </a:rPr>
              <a:t>Seria diplomei (de ex. </a:t>
            </a:r>
            <a:r>
              <a:rPr lang="ro-RO" i="1" dirty="0">
                <a:latin typeface="Cambria" panose="02040503050406030204" pitchFamily="18" charset="0"/>
              </a:rPr>
              <a:t>AM, AMC, AMP, MS, MP </a:t>
            </a:r>
            <a:r>
              <a:rPr lang="en-US" i="1" dirty="0">
                <a:latin typeface="Cambria" panose="02040503050406030204" pitchFamily="18" charset="0"/>
              </a:rPr>
              <a:t>etc</a:t>
            </a:r>
            <a:r>
              <a:rPr lang="en-US" dirty="0">
                <a:latin typeface="Cambria" panose="02040503050406030204" pitchFamily="18" charset="0"/>
              </a:rPr>
              <a:t>.)</a:t>
            </a:r>
            <a:endParaRPr lang="ro-RO" dirty="0">
              <a:latin typeface="Cambria" panose="02040503050406030204" pitchFamily="18" charset="0"/>
            </a:endParaRPr>
          </a:p>
          <a:p>
            <a:pPr lvl="1"/>
            <a:r>
              <a:rPr lang="ro-RO" dirty="0">
                <a:latin typeface="Cambria" panose="02040503050406030204" pitchFamily="18" charset="0"/>
              </a:rPr>
              <a:t>Numărul diplomei</a:t>
            </a:r>
            <a:r>
              <a:rPr lang="en-US" dirty="0">
                <a:latin typeface="Cambria" panose="02040503050406030204" pitchFamily="18" charset="0"/>
              </a:rPr>
              <a:t> (de ex. </a:t>
            </a:r>
            <a:r>
              <a:rPr lang="en-US" i="1" dirty="0">
                <a:latin typeface="Cambria" panose="02040503050406030204" pitchFamily="18" charset="0"/>
              </a:rPr>
              <a:t>00002345, 283928 </a:t>
            </a:r>
            <a:r>
              <a:rPr lang="en-US" dirty="0">
                <a:latin typeface="Cambria" panose="02040503050406030204" pitchFamily="18" charset="0"/>
              </a:rPr>
              <a:t>etc.)</a:t>
            </a:r>
            <a:endParaRPr lang="ro-RO" dirty="0">
              <a:latin typeface="Cambria" panose="02040503050406030204" pitchFamily="18" charset="0"/>
            </a:endParaRPr>
          </a:p>
          <a:p>
            <a:pPr lvl="1"/>
            <a:r>
              <a:rPr lang="ro-RO" dirty="0">
                <a:latin typeface="Cambria" panose="02040503050406030204" pitchFamily="18" charset="0"/>
              </a:rPr>
              <a:t>Data hotărârii comisiei</a:t>
            </a:r>
            <a:r>
              <a:rPr lang="en-US" dirty="0">
                <a:latin typeface="Cambria" panose="02040503050406030204" pitchFamily="18" charset="0"/>
              </a:rPr>
              <a:t> (de ex. </a:t>
            </a:r>
            <a:r>
              <a:rPr lang="en-US" i="1" dirty="0">
                <a:latin typeface="Cambria" panose="02040503050406030204" pitchFamily="18" charset="0"/>
              </a:rPr>
              <a:t>12.07.1989</a:t>
            </a:r>
            <a:r>
              <a:rPr lang="en-US" dirty="0">
                <a:latin typeface="Cambria" panose="02040503050406030204" pitchFamily="18" charset="0"/>
              </a:rPr>
              <a:t>)</a:t>
            </a:r>
            <a:endParaRPr lang="ro-RO" dirty="0">
              <a:latin typeface="Cambria" panose="02040503050406030204" pitchFamily="18" charset="0"/>
            </a:endParaRPr>
          </a:p>
          <a:p>
            <a:r>
              <a:rPr lang="ro-RO" b="1" dirty="0">
                <a:solidFill>
                  <a:schemeClr val="accent6">
                    <a:lumMod val="50000"/>
                  </a:schemeClr>
                </a:solidFill>
                <a:latin typeface="Cambria" panose="02040503050406030204" pitchFamily="18" charset="0"/>
              </a:rPr>
              <a:t>De doctorat </a:t>
            </a:r>
            <a:r>
              <a:rPr lang="ro-RO" dirty="0">
                <a:latin typeface="Cambria" panose="02040503050406030204" pitchFamily="18" charset="0"/>
              </a:rPr>
              <a:t>– dacă angajatul are studii de doctorat se va bifa această opțiune și </a:t>
            </a:r>
            <a:r>
              <a:rPr lang="ro-RO" b="1" dirty="0">
                <a:latin typeface="Cambria" panose="02040503050406030204" pitchFamily="18" charset="0"/>
              </a:rPr>
              <a:t>obligatoriu</a:t>
            </a:r>
            <a:r>
              <a:rPr lang="ro-RO" dirty="0">
                <a:latin typeface="Cambria" panose="02040503050406030204" pitchFamily="18" charset="0"/>
              </a:rPr>
              <a:t> se vor completa câmpurile de mai jos:</a:t>
            </a:r>
          </a:p>
          <a:p>
            <a:pPr lvl="1"/>
            <a:r>
              <a:rPr lang="ro-RO" dirty="0">
                <a:latin typeface="Cambria" panose="02040503050406030204" pitchFamily="18" charset="0"/>
              </a:rPr>
              <a:t>Titlul  (pentru diplomele din </a:t>
            </a:r>
            <a:r>
              <a:rPr lang="en-US" dirty="0">
                <a:latin typeface="Cambria" panose="02040503050406030204" pitchFamily="18" charset="0"/>
              </a:rPr>
              <a:t>ani</a:t>
            </a:r>
            <a:r>
              <a:rPr lang="ro-RO" dirty="0">
                <a:latin typeface="Cambria" panose="02040503050406030204" pitchFamily="18" charset="0"/>
              </a:rPr>
              <a:t>i</a:t>
            </a:r>
            <a:r>
              <a:rPr lang="en-US" dirty="0">
                <a:latin typeface="Cambria" panose="02040503050406030204" pitchFamily="18" charset="0"/>
              </a:rPr>
              <a:t> </a:t>
            </a:r>
            <a:r>
              <a:rPr lang="ro-RO" dirty="0">
                <a:latin typeface="Cambria" panose="02040503050406030204" pitchFamily="18" charset="0"/>
              </a:rPr>
              <a:t>mai vechi se va completa cu câmpul Calificarea)</a:t>
            </a:r>
          </a:p>
          <a:p>
            <a:pPr lvl="1"/>
            <a:r>
              <a:rPr lang="ro-RO" dirty="0">
                <a:latin typeface="Cambria" panose="02040503050406030204" pitchFamily="18" charset="0"/>
              </a:rPr>
              <a:t>Seria diplomei (de ex. </a:t>
            </a:r>
            <a:r>
              <a:rPr lang="ro-RO" i="1" dirty="0">
                <a:latin typeface="Cambria" panose="02040503050406030204" pitchFamily="18" charset="0"/>
              </a:rPr>
              <a:t>DR, DRP</a:t>
            </a:r>
            <a:r>
              <a:rPr lang="en-US" i="1" dirty="0">
                <a:latin typeface="Cambria" panose="02040503050406030204" pitchFamily="18" charset="0"/>
              </a:rPr>
              <a:t> etc</a:t>
            </a:r>
            <a:r>
              <a:rPr lang="en-US" dirty="0">
                <a:latin typeface="Cambria" panose="02040503050406030204" pitchFamily="18" charset="0"/>
              </a:rPr>
              <a:t>.)</a:t>
            </a:r>
            <a:endParaRPr lang="ro-RO" dirty="0">
              <a:latin typeface="Cambria" panose="02040503050406030204" pitchFamily="18" charset="0"/>
            </a:endParaRPr>
          </a:p>
          <a:p>
            <a:pPr lvl="1"/>
            <a:r>
              <a:rPr lang="ro-RO" dirty="0">
                <a:latin typeface="Cambria" panose="02040503050406030204" pitchFamily="18" charset="0"/>
              </a:rPr>
              <a:t>Numărul diplomei</a:t>
            </a:r>
            <a:r>
              <a:rPr lang="en-US" dirty="0">
                <a:latin typeface="Cambria" panose="02040503050406030204" pitchFamily="18" charset="0"/>
              </a:rPr>
              <a:t> (de ex. </a:t>
            </a:r>
            <a:r>
              <a:rPr lang="en-US" i="1" dirty="0">
                <a:latin typeface="Cambria" panose="02040503050406030204" pitchFamily="18" charset="0"/>
              </a:rPr>
              <a:t>00002345, 283928 </a:t>
            </a:r>
            <a:r>
              <a:rPr lang="en-US" dirty="0">
                <a:latin typeface="Cambria" panose="02040503050406030204" pitchFamily="18" charset="0"/>
              </a:rPr>
              <a:t>etc.)</a:t>
            </a:r>
            <a:endParaRPr lang="ro-RO" dirty="0">
              <a:latin typeface="Cambria" panose="02040503050406030204" pitchFamily="18" charset="0"/>
            </a:endParaRPr>
          </a:p>
          <a:p>
            <a:pPr lvl="1"/>
            <a:r>
              <a:rPr lang="ro-RO" dirty="0">
                <a:latin typeface="Cambria" panose="02040503050406030204" pitchFamily="18" charset="0"/>
              </a:rPr>
              <a:t>Data hotărârii comisiei</a:t>
            </a:r>
            <a:r>
              <a:rPr lang="en-US" dirty="0">
                <a:latin typeface="Cambria" panose="02040503050406030204" pitchFamily="18" charset="0"/>
              </a:rPr>
              <a:t> (de ex. </a:t>
            </a:r>
            <a:r>
              <a:rPr lang="en-US" i="1" dirty="0">
                <a:latin typeface="Cambria" panose="02040503050406030204" pitchFamily="18" charset="0"/>
              </a:rPr>
              <a:t>12.07.1989</a:t>
            </a:r>
            <a:r>
              <a:rPr lang="en-US" dirty="0">
                <a:latin typeface="Cambria" panose="02040503050406030204" pitchFamily="18" charset="0"/>
              </a:rPr>
              <a:t>)</a:t>
            </a:r>
            <a:endParaRPr lang="ro-RO" dirty="0">
              <a:latin typeface="Cambria" panose="02040503050406030204" pitchFamily="18" charset="0"/>
            </a:endParaRPr>
          </a:p>
          <a:p>
            <a:endParaRPr lang="ro-RO" dirty="0">
              <a:latin typeface="Cambria" panose="02040503050406030204" pitchFamily="18" charset="0"/>
            </a:endParaRPr>
          </a:p>
          <a:p>
            <a:endParaRPr lang="ro-RO" dirty="0">
              <a:latin typeface="Cambria" panose="02040503050406030204" pitchFamily="18" charset="0"/>
            </a:endParaRPr>
          </a:p>
          <a:p>
            <a:pPr marL="342900" indent="-342900"/>
            <a:endParaRPr lang="ro-RO" dirty="0">
              <a:latin typeface="Cambria" panose="02040503050406030204" pitchFamily="18" charset="0"/>
            </a:endParaRPr>
          </a:p>
          <a:p>
            <a:pPr marL="342900" indent="-342900"/>
            <a:endParaRPr lang="ro-RO" dirty="0">
              <a:latin typeface="Cambria" panose="02040503050406030204" pitchFamily="18" charset="0"/>
            </a:endParaRPr>
          </a:p>
        </p:txBody>
      </p:sp>
    </p:spTree>
    <p:extLst>
      <p:ext uri="{BB962C8B-B14F-4D97-AF65-F5344CB8AC3E}">
        <p14:creationId xmlns:p14="http://schemas.microsoft.com/office/powerpoint/2010/main" val="134910947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270" y="902990"/>
            <a:ext cx="9931460" cy="665751"/>
          </a:xfrm>
        </p:spPr>
        <p:txBody>
          <a:bodyPr>
            <a:normAutofit/>
          </a:bodyPr>
          <a:lstStyle/>
          <a:p>
            <a:r>
              <a:rPr lang="pt-BR" sz="2800" b="1" dirty="0">
                <a:solidFill>
                  <a:schemeClr val="accent4">
                    <a:lumMod val="75000"/>
                  </a:schemeClr>
                </a:solidFill>
                <a:latin typeface="Cambria" panose="02040503050406030204" pitchFamily="18" charset="0"/>
              </a:rPr>
              <a:t>Actualizarea datelor despre </a:t>
            </a:r>
            <a:r>
              <a:rPr lang="ro-RO" sz="2800" b="1" dirty="0">
                <a:solidFill>
                  <a:schemeClr val="accent4">
                    <a:lumMod val="75000"/>
                  </a:schemeClr>
                </a:solidFill>
                <a:latin typeface="Cambria" panose="02040503050406030204" pitchFamily="18" charset="0"/>
              </a:rPr>
              <a:t>angajați. </a:t>
            </a:r>
            <a:r>
              <a:rPr lang="ro-RO" sz="2800" b="1" dirty="0">
                <a:solidFill>
                  <a:srgbClr val="7C5077"/>
                </a:solidFill>
                <a:latin typeface="Cambria" panose="02040503050406030204" pitchFamily="18" charset="0"/>
              </a:rPr>
              <a:t>Personal didactic</a:t>
            </a:r>
            <a:r>
              <a:rPr lang="ro-RO" sz="2800" b="1" i="1" dirty="0">
                <a:solidFill>
                  <a:srgbClr val="7C5077"/>
                </a:solidFill>
                <a:latin typeface="Cambria" panose="02040503050406030204" pitchFamily="18" charset="0"/>
              </a:rPr>
              <a:t> </a:t>
            </a:r>
            <a:r>
              <a:rPr lang="ro-RO" sz="2800" b="1" i="1" dirty="0">
                <a:solidFill>
                  <a:schemeClr val="accent4">
                    <a:lumMod val="75000"/>
                  </a:schemeClr>
                </a:solidFill>
                <a:latin typeface="Cambria" panose="02040503050406030204" pitchFamily="18" charset="0"/>
              </a:rPr>
              <a:t>(7)</a:t>
            </a:r>
            <a:endParaRPr lang="en-US" sz="2800" b="1" dirty="0">
              <a:solidFill>
                <a:schemeClr val="accent4">
                  <a:lumMod val="75000"/>
                </a:schemeClr>
              </a:solidFill>
              <a:latin typeface="Cambria" panose="02040503050406030204" pitchFamily="18" charset="0"/>
            </a:endParaRPr>
          </a:p>
        </p:txBody>
      </p:sp>
      <p:sp>
        <p:nvSpPr>
          <p:cNvPr id="5" name="Content Placeholder 4">
            <a:extLst>
              <a:ext uri="{FF2B5EF4-FFF2-40B4-BE49-F238E27FC236}">
                <a16:creationId xmlns:a16="http://schemas.microsoft.com/office/drawing/2014/main" id="{2EBC3CD4-CB5F-4728-B908-43F82F7A52FB}"/>
              </a:ext>
            </a:extLst>
          </p:cNvPr>
          <p:cNvSpPr>
            <a:spLocks noGrp="1"/>
          </p:cNvSpPr>
          <p:nvPr>
            <p:ph idx="1"/>
          </p:nvPr>
        </p:nvSpPr>
        <p:spPr>
          <a:xfrm>
            <a:off x="1130270" y="1568741"/>
            <a:ext cx="10077422" cy="2944536"/>
          </a:xfrm>
        </p:spPr>
        <p:txBody>
          <a:bodyPr>
            <a:normAutofit fontScale="77500" lnSpcReduction="20000"/>
          </a:bodyPr>
          <a:lstStyle/>
          <a:p>
            <a:pPr marL="0" indent="0">
              <a:buNone/>
            </a:pPr>
            <a:r>
              <a:rPr lang="ro-RO" sz="2200" b="1" dirty="0">
                <a:solidFill>
                  <a:srgbClr val="FF0000"/>
                </a:solidFill>
                <a:latin typeface="Cambria" panose="02040503050406030204" pitchFamily="18" charset="0"/>
              </a:rPr>
              <a:t>Fila Studii de recalificare</a:t>
            </a:r>
            <a:endParaRPr lang="ro-RO" dirty="0">
              <a:latin typeface="Cambria" panose="02040503050406030204" pitchFamily="18" charset="0"/>
            </a:endParaRPr>
          </a:p>
          <a:p>
            <a:r>
              <a:rPr lang="ro-RO" b="1" dirty="0">
                <a:solidFill>
                  <a:schemeClr val="accent6">
                    <a:lumMod val="50000"/>
                  </a:schemeClr>
                </a:solidFill>
                <a:latin typeface="Cambria" panose="02040503050406030204" pitchFamily="18" charset="0"/>
              </a:rPr>
              <a:t>Studii de recalificare </a:t>
            </a:r>
            <a:r>
              <a:rPr lang="ro-RO" dirty="0">
                <a:latin typeface="Cambria" panose="02040503050406030204" pitchFamily="18" charset="0"/>
              </a:rPr>
              <a:t>– dacă angajatul are studii de recalificare se va bifa această opțiune și </a:t>
            </a:r>
            <a:r>
              <a:rPr lang="ro-RO" b="1" dirty="0">
                <a:latin typeface="Cambria" panose="02040503050406030204" pitchFamily="18" charset="0"/>
              </a:rPr>
              <a:t>obligatoriu</a:t>
            </a:r>
            <a:r>
              <a:rPr lang="ro-RO" dirty="0">
                <a:latin typeface="Cambria" panose="02040503050406030204" pitchFamily="18" charset="0"/>
              </a:rPr>
              <a:t> se vor completa câmpurile de mai jos:</a:t>
            </a:r>
          </a:p>
          <a:p>
            <a:pPr lvl="1"/>
            <a:r>
              <a:rPr lang="ro-RO" dirty="0">
                <a:latin typeface="Cambria" panose="02040503050406030204" pitchFamily="18" charset="0"/>
              </a:rPr>
              <a:t>Domeniul general de studii;</a:t>
            </a:r>
          </a:p>
          <a:p>
            <a:pPr lvl="1"/>
            <a:r>
              <a:rPr lang="ro-RO" dirty="0">
                <a:latin typeface="Cambria" panose="02040503050406030204" pitchFamily="18" charset="0"/>
              </a:rPr>
              <a:t>Domeniul de formare profesională;</a:t>
            </a:r>
          </a:p>
          <a:p>
            <a:pPr lvl="1"/>
            <a:r>
              <a:rPr lang="ro-RO" dirty="0">
                <a:latin typeface="Cambria" panose="02040503050406030204" pitchFamily="18" charset="0"/>
              </a:rPr>
              <a:t>Specialitatea;</a:t>
            </a:r>
          </a:p>
          <a:p>
            <a:pPr lvl="1"/>
            <a:r>
              <a:rPr lang="ro-RO" dirty="0">
                <a:latin typeface="Cambria" panose="02040503050406030204" pitchFamily="18" charset="0"/>
              </a:rPr>
              <a:t>Titlul;</a:t>
            </a:r>
          </a:p>
          <a:p>
            <a:pPr lvl="1"/>
            <a:r>
              <a:rPr lang="ro-RO" dirty="0">
                <a:latin typeface="Cambria" panose="02040503050406030204" pitchFamily="18" charset="0"/>
              </a:rPr>
              <a:t>Seria diplomei (de ex. </a:t>
            </a:r>
            <a:r>
              <a:rPr lang="ro-RO" i="1" dirty="0">
                <a:latin typeface="Cambria" panose="02040503050406030204" pitchFamily="18" charset="0"/>
              </a:rPr>
              <a:t>ACS, ARP</a:t>
            </a:r>
            <a:r>
              <a:rPr lang="en-US" i="1" dirty="0">
                <a:latin typeface="Cambria" panose="02040503050406030204" pitchFamily="18" charset="0"/>
              </a:rPr>
              <a:t> etc</a:t>
            </a:r>
            <a:r>
              <a:rPr lang="en-US" dirty="0">
                <a:latin typeface="Cambria" panose="02040503050406030204" pitchFamily="18" charset="0"/>
              </a:rPr>
              <a:t>.)</a:t>
            </a:r>
            <a:endParaRPr lang="ro-RO" dirty="0">
              <a:latin typeface="Cambria" panose="02040503050406030204" pitchFamily="18" charset="0"/>
            </a:endParaRPr>
          </a:p>
          <a:p>
            <a:pPr lvl="1"/>
            <a:r>
              <a:rPr lang="ro-RO" dirty="0">
                <a:latin typeface="Cambria" panose="02040503050406030204" pitchFamily="18" charset="0"/>
              </a:rPr>
              <a:t>Numărul diplomei</a:t>
            </a:r>
            <a:r>
              <a:rPr lang="en-US" dirty="0">
                <a:latin typeface="Cambria" panose="02040503050406030204" pitchFamily="18" charset="0"/>
              </a:rPr>
              <a:t> (de ex. </a:t>
            </a:r>
            <a:r>
              <a:rPr lang="en-US" i="1" dirty="0">
                <a:latin typeface="Cambria" panose="02040503050406030204" pitchFamily="18" charset="0"/>
              </a:rPr>
              <a:t>00002345</a:t>
            </a:r>
            <a:r>
              <a:rPr lang="en-US" dirty="0">
                <a:latin typeface="Cambria" panose="02040503050406030204" pitchFamily="18" charset="0"/>
              </a:rPr>
              <a:t>)</a:t>
            </a:r>
            <a:endParaRPr lang="ro-RO" dirty="0">
              <a:latin typeface="Cambria" panose="02040503050406030204" pitchFamily="18" charset="0"/>
            </a:endParaRPr>
          </a:p>
          <a:p>
            <a:pPr lvl="1"/>
            <a:r>
              <a:rPr lang="ro-RO" dirty="0">
                <a:latin typeface="Cambria" panose="02040503050406030204" pitchFamily="18" charset="0"/>
              </a:rPr>
              <a:t>Data hotărârii comisiei</a:t>
            </a:r>
            <a:r>
              <a:rPr lang="en-US" dirty="0">
                <a:latin typeface="Cambria" panose="02040503050406030204" pitchFamily="18" charset="0"/>
              </a:rPr>
              <a:t> (de ex. </a:t>
            </a:r>
            <a:r>
              <a:rPr lang="en-US" i="1" dirty="0">
                <a:latin typeface="Cambria" panose="02040503050406030204" pitchFamily="18" charset="0"/>
              </a:rPr>
              <a:t>12.07.</a:t>
            </a:r>
            <a:r>
              <a:rPr lang="ro-RO" i="1" dirty="0">
                <a:latin typeface="Cambria" panose="02040503050406030204" pitchFamily="18" charset="0"/>
              </a:rPr>
              <a:t>201</a:t>
            </a:r>
            <a:r>
              <a:rPr lang="en-US" i="1" dirty="0">
                <a:latin typeface="Cambria" panose="02040503050406030204" pitchFamily="18" charset="0"/>
              </a:rPr>
              <a:t>9</a:t>
            </a:r>
            <a:r>
              <a:rPr lang="en-US" dirty="0">
                <a:latin typeface="Cambria" panose="02040503050406030204" pitchFamily="18" charset="0"/>
              </a:rPr>
              <a:t>)</a:t>
            </a:r>
            <a:endParaRPr lang="ro-RO" dirty="0">
              <a:latin typeface="Cambria" panose="02040503050406030204" pitchFamily="18" charset="0"/>
            </a:endParaRPr>
          </a:p>
          <a:p>
            <a:endParaRPr lang="ro-RO" dirty="0">
              <a:latin typeface="Cambria" panose="02040503050406030204" pitchFamily="18" charset="0"/>
            </a:endParaRPr>
          </a:p>
          <a:p>
            <a:pPr marL="342900" indent="-342900"/>
            <a:endParaRPr lang="ro-RO" dirty="0">
              <a:latin typeface="Cambria" panose="02040503050406030204" pitchFamily="18" charset="0"/>
            </a:endParaRPr>
          </a:p>
          <a:p>
            <a:pPr marL="342900" indent="-342900"/>
            <a:endParaRPr lang="ro-RO" dirty="0">
              <a:latin typeface="Cambria" panose="02040503050406030204" pitchFamily="18" charset="0"/>
            </a:endParaRPr>
          </a:p>
        </p:txBody>
      </p:sp>
    </p:spTree>
    <p:extLst>
      <p:ext uri="{BB962C8B-B14F-4D97-AF65-F5344CB8AC3E}">
        <p14:creationId xmlns:p14="http://schemas.microsoft.com/office/powerpoint/2010/main" val="167114292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270" y="902990"/>
            <a:ext cx="9931460" cy="665751"/>
          </a:xfrm>
        </p:spPr>
        <p:txBody>
          <a:bodyPr>
            <a:normAutofit fontScale="90000"/>
          </a:bodyPr>
          <a:lstStyle/>
          <a:p>
            <a:r>
              <a:rPr lang="pt-BR" sz="2800" b="1" dirty="0">
                <a:solidFill>
                  <a:schemeClr val="accent4">
                    <a:lumMod val="75000"/>
                  </a:schemeClr>
                </a:solidFill>
                <a:latin typeface="Cambria" panose="02040503050406030204" pitchFamily="18" charset="0"/>
              </a:rPr>
              <a:t>Actualizarea datelor despre </a:t>
            </a:r>
            <a:r>
              <a:rPr lang="ro-RO" sz="2800" b="1" dirty="0">
                <a:solidFill>
                  <a:schemeClr val="accent4">
                    <a:lumMod val="75000"/>
                  </a:schemeClr>
                </a:solidFill>
                <a:latin typeface="Cambria" panose="02040503050406030204" pitchFamily="18" charset="0"/>
              </a:rPr>
              <a:t>angajați. </a:t>
            </a:r>
            <a:r>
              <a:rPr lang="ro-RO" sz="2800" b="1" dirty="0">
                <a:solidFill>
                  <a:srgbClr val="483C90"/>
                </a:solidFill>
                <a:latin typeface="Cambria" panose="02040503050406030204" pitchFamily="18" charset="0"/>
              </a:rPr>
              <a:t>Personal de conducere</a:t>
            </a:r>
            <a:r>
              <a:rPr lang="ro-RO" sz="2800" b="1" i="1" dirty="0">
                <a:solidFill>
                  <a:srgbClr val="483C90"/>
                </a:solidFill>
                <a:latin typeface="Cambria" panose="02040503050406030204" pitchFamily="18" charset="0"/>
              </a:rPr>
              <a:t> </a:t>
            </a:r>
            <a:r>
              <a:rPr lang="ro-RO" sz="2800" b="1" i="1" dirty="0">
                <a:solidFill>
                  <a:schemeClr val="accent4">
                    <a:lumMod val="75000"/>
                  </a:schemeClr>
                </a:solidFill>
                <a:latin typeface="Cambria" panose="02040503050406030204" pitchFamily="18" charset="0"/>
              </a:rPr>
              <a:t>(1)</a:t>
            </a:r>
            <a:endParaRPr lang="en-US" sz="2800" b="1" dirty="0">
              <a:solidFill>
                <a:schemeClr val="accent4">
                  <a:lumMod val="75000"/>
                </a:schemeClr>
              </a:solidFill>
              <a:latin typeface="Cambria" panose="02040503050406030204" pitchFamily="18" charset="0"/>
            </a:endParaRPr>
          </a:p>
        </p:txBody>
      </p:sp>
      <p:sp>
        <p:nvSpPr>
          <p:cNvPr id="5" name="Content Placeholder 4">
            <a:extLst>
              <a:ext uri="{FF2B5EF4-FFF2-40B4-BE49-F238E27FC236}">
                <a16:creationId xmlns:a16="http://schemas.microsoft.com/office/drawing/2014/main" id="{2EBC3CD4-CB5F-4728-B908-43F82F7A52FB}"/>
              </a:ext>
            </a:extLst>
          </p:cNvPr>
          <p:cNvSpPr>
            <a:spLocks noGrp="1"/>
          </p:cNvSpPr>
          <p:nvPr>
            <p:ph idx="1"/>
          </p:nvPr>
        </p:nvSpPr>
        <p:spPr>
          <a:xfrm>
            <a:off x="1130270" y="1632378"/>
            <a:ext cx="10085810" cy="4499974"/>
          </a:xfrm>
        </p:spPr>
        <p:txBody>
          <a:bodyPr>
            <a:normAutofit fontScale="70000" lnSpcReduction="20000"/>
          </a:bodyPr>
          <a:lstStyle/>
          <a:p>
            <a:pPr marL="0" indent="0">
              <a:buNone/>
            </a:pPr>
            <a:r>
              <a:rPr lang="ro-RO" sz="2200" b="1" dirty="0">
                <a:solidFill>
                  <a:srgbClr val="FF0000"/>
                </a:solidFill>
                <a:latin typeface="Cambria" panose="02040503050406030204" pitchFamily="18" charset="0"/>
              </a:rPr>
              <a:t>Fila Detalii</a:t>
            </a:r>
            <a:r>
              <a:rPr lang="ro-RO" dirty="0">
                <a:latin typeface="Cambria" panose="02040503050406030204" pitchFamily="18" charset="0"/>
              </a:rPr>
              <a:t>.</a:t>
            </a:r>
          </a:p>
          <a:p>
            <a:r>
              <a:rPr lang="ro-RO" b="1" dirty="0">
                <a:solidFill>
                  <a:schemeClr val="accent6">
                    <a:lumMod val="50000"/>
                  </a:schemeClr>
                </a:solidFill>
                <a:latin typeface="Cambria" panose="02040503050406030204" pitchFamily="18" charset="0"/>
              </a:rPr>
              <a:t>Numele, Prenumele, Data nașterii, Sexul </a:t>
            </a:r>
            <a:r>
              <a:rPr lang="ro-RO" dirty="0">
                <a:latin typeface="Cambria" panose="02040503050406030204" pitchFamily="18" charset="0"/>
              </a:rPr>
              <a:t>– se vor introduce datele conform actelor de identitate;</a:t>
            </a:r>
          </a:p>
          <a:p>
            <a:r>
              <a:rPr lang="ro-RO" b="1" dirty="0">
                <a:solidFill>
                  <a:schemeClr val="accent6">
                    <a:lumMod val="50000"/>
                  </a:schemeClr>
                </a:solidFill>
                <a:latin typeface="Cambria" panose="02040503050406030204" pitchFamily="18" charset="0"/>
              </a:rPr>
              <a:t>IDNP</a:t>
            </a:r>
            <a:r>
              <a:rPr lang="ro-RO" b="1" dirty="0">
                <a:latin typeface="Cambria" panose="02040503050406030204" pitchFamily="18" charset="0"/>
              </a:rPr>
              <a:t> </a:t>
            </a:r>
            <a:r>
              <a:rPr lang="ro-RO" dirty="0">
                <a:latin typeface="Cambria" panose="02040503050406030204" pitchFamily="18" charset="0"/>
              </a:rPr>
              <a:t>–numărul de identificare a RM, format din 13 cifre;</a:t>
            </a:r>
          </a:p>
          <a:p>
            <a:r>
              <a:rPr lang="ro-RO" b="1" dirty="0">
                <a:solidFill>
                  <a:schemeClr val="accent6">
                    <a:lumMod val="50000"/>
                  </a:schemeClr>
                </a:solidFill>
                <a:latin typeface="Cambria" panose="02040503050406030204" pitchFamily="18" charset="0"/>
              </a:rPr>
              <a:t>Verificare</a:t>
            </a:r>
            <a:r>
              <a:rPr lang="ro-RO" b="1" dirty="0">
                <a:latin typeface="Cambria" panose="02040503050406030204" pitchFamily="18" charset="0"/>
              </a:rPr>
              <a:t> </a:t>
            </a:r>
            <a:r>
              <a:rPr lang="ro-RO" dirty="0">
                <a:latin typeface="Cambria" panose="02040503050406030204" pitchFamily="18" charset="0"/>
              </a:rPr>
              <a:t>– dacă toate câmpurile de mai sus au fost completate, se va accesa butonul </a:t>
            </a:r>
            <a:r>
              <a:rPr lang="ro-RO" dirty="0">
                <a:solidFill>
                  <a:schemeClr val="tx2">
                    <a:lumMod val="50000"/>
                  </a:schemeClr>
                </a:solidFill>
                <a:latin typeface="Cambria" panose="02040503050406030204" pitchFamily="18" charset="0"/>
              </a:rPr>
              <a:t>Verificare</a:t>
            </a:r>
            <a:r>
              <a:rPr lang="ro-RO" dirty="0">
                <a:latin typeface="Cambria" panose="02040503050406030204" pitchFamily="18" charset="0"/>
              </a:rPr>
              <a:t> pentru a verifica corectitudinea datelor introduse cu Registrul de Stat al Populației (RSP);</a:t>
            </a:r>
          </a:p>
          <a:p>
            <a:r>
              <a:rPr lang="ro-RO" b="1" dirty="0">
                <a:solidFill>
                  <a:schemeClr val="accent6">
                    <a:lumMod val="50000"/>
                  </a:schemeClr>
                </a:solidFill>
                <a:latin typeface="Cambria" panose="02040503050406030204" pitchFamily="18" charset="0"/>
              </a:rPr>
              <a:t>Naționalitatea</a:t>
            </a:r>
            <a:r>
              <a:rPr lang="ro-RO" b="1" dirty="0">
                <a:solidFill>
                  <a:schemeClr val="accent1">
                    <a:lumMod val="50000"/>
                  </a:schemeClr>
                </a:solidFill>
                <a:latin typeface="Cambria" panose="02040503050406030204" pitchFamily="18" charset="0"/>
              </a:rPr>
              <a:t> </a:t>
            </a:r>
            <a:r>
              <a:rPr lang="ro-RO" dirty="0">
                <a:latin typeface="Cambria" panose="02040503050406030204" pitchFamily="18" charset="0"/>
              </a:rPr>
              <a:t>– se va completa câmpul conform actului de identitate;</a:t>
            </a:r>
          </a:p>
          <a:p>
            <a:r>
              <a:rPr lang="ro-RO" b="1" dirty="0">
                <a:solidFill>
                  <a:schemeClr val="accent6">
                    <a:lumMod val="50000"/>
                  </a:schemeClr>
                </a:solidFill>
                <a:latin typeface="Cambria" panose="02040503050406030204" pitchFamily="18" charset="0"/>
              </a:rPr>
              <a:t>Nivelul de instruire </a:t>
            </a:r>
            <a:r>
              <a:rPr lang="ro-RO" dirty="0">
                <a:latin typeface="Cambria" panose="02040503050406030204" pitchFamily="18" charset="0"/>
              </a:rPr>
              <a:t>– din lista derulantă se va selecta nivelul de instruire a cadrului de conducere;</a:t>
            </a:r>
          </a:p>
          <a:p>
            <a:r>
              <a:rPr lang="ro-RO" b="1" dirty="0">
                <a:solidFill>
                  <a:schemeClr val="accent6">
                    <a:lumMod val="50000"/>
                  </a:schemeClr>
                </a:solidFill>
                <a:latin typeface="Cambria" panose="02040503050406030204" pitchFamily="18" charset="0"/>
              </a:rPr>
              <a:t>Are studii pedagogice </a:t>
            </a:r>
            <a:r>
              <a:rPr lang="ro-RO" dirty="0">
                <a:latin typeface="Cambria" panose="02040503050406030204" pitchFamily="18" charset="0"/>
              </a:rPr>
              <a:t>– se va bifa în cazul în care cadrul de conducere are diplomă ce confirmă studiile pedagogice;</a:t>
            </a:r>
          </a:p>
          <a:p>
            <a:r>
              <a:rPr lang="ro-RO" b="1" dirty="0">
                <a:solidFill>
                  <a:schemeClr val="accent6">
                    <a:lumMod val="50000"/>
                  </a:schemeClr>
                </a:solidFill>
                <a:latin typeface="Cambria" panose="02040503050406030204" pitchFamily="18" charset="0"/>
              </a:rPr>
              <a:t>Are studii manageriale </a:t>
            </a:r>
            <a:r>
              <a:rPr lang="ro-RO" dirty="0">
                <a:latin typeface="Cambria" panose="02040503050406030204" pitchFamily="18" charset="0"/>
              </a:rPr>
              <a:t>– se va bifa în cazul în care cadrul de conducere are diplomă ce confirmă studiile manageriale;</a:t>
            </a:r>
          </a:p>
          <a:p>
            <a:r>
              <a:rPr lang="ro-RO" sz="2100" b="1" dirty="0">
                <a:solidFill>
                  <a:schemeClr val="accent6">
                    <a:lumMod val="50000"/>
                  </a:schemeClr>
                </a:solidFill>
                <a:latin typeface="Cambria" panose="02040503050406030204" pitchFamily="18" charset="0"/>
              </a:rPr>
              <a:t>Gradul managerial </a:t>
            </a:r>
            <a:r>
              <a:rPr lang="ro-RO" sz="1800" b="1" dirty="0">
                <a:latin typeface="Cambria" panose="02040503050406030204" pitchFamily="18" charset="0"/>
              </a:rPr>
              <a:t>– </a:t>
            </a:r>
            <a:r>
              <a:rPr lang="ro-RO" sz="1800" dirty="0">
                <a:latin typeface="Cambria" panose="02040503050406030204" pitchFamily="18" charset="0"/>
              </a:rPr>
              <a:t>se va selecta gradul managerial a cadrului;</a:t>
            </a:r>
          </a:p>
          <a:p>
            <a:r>
              <a:rPr lang="ro-RO" sz="2200" b="1" dirty="0">
                <a:solidFill>
                  <a:schemeClr val="accent6">
                    <a:lumMod val="50000"/>
                  </a:schemeClr>
                </a:solidFill>
                <a:latin typeface="Cambria" panose="02040503050406030204" pitchFamily="18" charset="0"/>
              </a:rPr>
              <a:t>Vechimea în munca de conducere (ani) </a:t>
            </a:r>
            <a:r>
              <a:rPr lang="ro-RO" sz="1800" dirty="0">
                <a:solidFill>
                  <a:schemeClr val="accent6">
                    <a:lumMod val="50000"/>
                  </a:schemeClr>
                </a:solidFill>
                <a:latin typeface="Cambria" panose="02040503050406030204" pitchFamily="18" charset="0"/>
              </a:rPr>
              <a:t>– </a:t>
            </a:r>
            <a:r>
              <a:rPr lang="ro-RO" sz="1800" dirty="0">
                <a:latin typeface="Cambria" panose="02040503050406030204" pitchFamily="18" charset="0"/>
              </a:rPr>
              <a:t>anual se va actualiza vechimea în muncă de </a:t>
            </a:r>
            <a:r>
              <a:rPr lang="ro-RO" sz="1800" dirty="0" err="1">
                <a:latin typeface="Cambria" panose="02040503050406030204" pitchFamily="18" charset="0"/>
              </a:rPr>
              <a:t>coducere</a:t>
            </a:r>
            <a:r>
              <a:rPr lang="ro-RO" sz="1800" dirty="0">
                <a:latin typeface="Cambria" panose="02040503050406030204" pitchFamily="18" charset="0"/>
              </a:rPr>
              <a:t>.</a:t>
            </a:r>
            <a:br>
              <a:rPr lang="ro-RO" sz="1800" dirty="0">
                <a:latin typeface="Cambria" panose="02040503050406030204" pitchFamily="18" charset="0"/>
              </a:rPr>
            </a:br>
            <a:r>
              <a:rPr lang="ro-RO" sz="1800" b="1" dirty="0">
                <a:solidFill>
                  <a:srgbClr val="FF0000"/>
                </a:solidFill>
                <a:latin typeface="Cambria" panose="02040503050406030204" pitchFamily="18" charset="0"/>
              </a:rPr>
              <a:t>Atenție</a:t>
            </a:r>
            <a:r>
              <a:rPr lang="ro-RO" sz="1800" dirty="0">
                <a:solidFill>
                  <a:srgbClr val="FF0000"/>
                </a:solidFill>
                <a:latin typeface="Cambria" panose="02040503050406030204" pitchFamily="18" charset="0"/>
              </a:rPr>
              <a:t>!!! Acest câmp trebuie actualizat anual!!! Vechimea în muncă nu poate fi </a:t>
            </a:r>
            <a:r>
              <a:rPr lang="ro-RO" sz="1800" b="1" i="1" dirty="0">
                <a:solidFill>
                  <a:srgbClr val="FF0000"/>
                </a:solidFill>
                <a:latin typeface="Cambria" panose="02040503050406030204" pitchFamily="18" charset="0"/>
              </a:rPr>
              <a:t>2018</a:t>
            </a:r>
            <a:r>
              <a:rPr lang="ro-RO" sz="1800" dirty="0">
                <a:solidFill>
                  <a:srgbClr val="FF0000"/>
                </a:solidFill>
                <a:latin typeface="Cambria" panose="02040503050406030204" pitchFamily="18" charset="0"/>
              </a:rPr>
              <a:t> sau </a:t>
            </a:r>
            <a:r>
              <a:rPr lang="ro-RO" sz="1800" b="1" i="1" dirty="0">
                <a:solidFill>
                  <a:srgbClr val="FF0000"/>
                </a:solidFill>
                <a:latin typeface="Cambria" panose="02040503050406030204" pitchFamily="18" charset="0"/>
              </a:rPr>
              <a:t>1998, </a:t>
            </a:r>
            <a:r>
              <a:rPr lang="ro-RO" sz="1800" b="1" dirty="0">
                <a:solidFill>
                  <a:srgbClr val="FF0000"/>
                </a:solidFill>
                <a:latin typeface="Cambria" panose="02040503050406030204" pitchFamily="18" charset="0"/>
              </a:rPr>
              <a:t>se va introduce în ANI LUCRAȚI</a:t>
            </a:r>
            <a:r>
              <a:rPr lang="ro-RO" sz="1800" dirty="0">
                <a:solidFill>
                  <a:srgbClr val="FF0000"/>
                </a:solidFill>
                <a:latin typeface="Cambria" panose="02040503050406030204" pitchFamily="18" charset="0"/>
              </a:rPr>
              <a:t>!!!</a:t>
            </a:r>
          </a:p>
          <a:p>
            <a:pPr marL="342900" indent="-342900"/>
            <a:endParaRPr lang="ro-RO" dirty="0">
              <a:latin typeface="Cambria" panose="02040503050406030204" pitchFamily="18" charset="0"/>
            </a:endParaRPr>
          </a:p>
          <a:p>
            <a:pPr marL="342900" indent="-342900"/>
            <a:endParaRPr lang="ro-RO" dirty="0">
              <a:latin typeface="Cambria" panose="02040503050406030204" pitchFamily="18" charset="0"/>
            </a:endParaRPr>
          </a:p>
        </p:txBody>
      </p:sp>
    </p:spTree>
    <p:extLst>
      <p:ext uri="{BB962C8B-B14F-4D97-AF65-F5344CB8AC3E}">
        <p14:creationId xmlns:p14="http://schemas.microsoft.com/office/powerpoint/2010/main" val="191422177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270" y="902990"/>
            <a:ext cx="9931460" cy="665751"/>
          </a:xfrm>
        </p:spPr>
        <p:txBody>
          <a:bodyPr>
            <a:normAutofit fontScale="90000"/>
          </a:bodyPr>
          <a:lstStyle/>
          <a:p>
            <a:r>
              <a:rPr lang="pt-BR" sz="2800" b="1" dirty="0">
                <a:solidFill>
                  <a:schemeClr val="accent4">
                    <a:lumMod val="75000"/>
                  </a:schemeClr>
                </a:solidFill>
                <a:latin typeface="Cambria" panose="02040503050406030204" pitchFamily="18" charset="0"/>
              </a:rPr>
              <a:t>Actualizarea datelor despre </a:t>
            </a:r>
            <a:r>
              <a:rPr lang="ro-RO" sz="2800" b="1" dirty="0">
                <a:solidFill>
                  <a:schemeClr val="accent4">
                    <a:lumMod val="75000"/>
                  </a:schemeClr>
                </a:solidFill>
                <a:latin typeface="Cambria" panose="02040503050406030204" pitchFamily="18" charset="0"/>
              </a:rPr>
              <a:t>angajați. </a:t>
            </a:r>
            <a:r>
              <a:rPr lang="ro-RO" sz="2800" b="1" dirty="0">
                <a:solidFill>
                  <a:srgbClr val="483C90"/>
                </a:solidFill>
                <a:latin typeface="Cambria" panose="02040503050406030204" pitchFamily="18" charset="0"/>
              </a:rPr>
              <a:t>Personal de conducere</a:t>
            </a:r>
            <a:r>
              <a:rPr lang="ro-RO" sz="2800" b="1" i="1" dirty="0">
                <a:solidFill>
                  <a:srgbClr val="483C90"/>
                </a:solidFill>
                <a:latin typeface="Cambria" panose="02040503050406030204" pitchFamily="18" charset="0"/>
              </a:rPr>
              <a:t> </a:t>
            </a:r>
            <a:r>
              <a:rPr lang="ro-RO" sz="2800" b="1" i="1" dirty="0">
                <a:solidFill>
                  <a:schemeClr val="accent4">
                    <a:lumMod val="75000"/>
                  </a:schemeClr>
                </a:solidFill>
                <a:latin typeface="Cambria" panose="02040503050406030204" pitchFamily="18" charset="0"/>
              </a:rPr>
              <a:t>(2)</a:t>
            </a:r>
            <a:endParaRPr lang="en-US" sz="2800" b="1" dirty="0">
              <a:solidFill>
                <a:schemeClr val="accent4">
                  <a:lumMod val="75000"/>
                </a:schemeClr>
              </a:solidFill>
              <a:latin typeface="Cambria" panose="02040503050406030204" pitchFamily="18" charset="0"/>
            </a:endParaRPr>
          </a:p>
        </p:txBody>
      </p:sp>
      <p:sp>
        <p:nvSpPr>
          <p:cNvPr id="5" name="Content Placeholder 4">
            <a:extLst>
              <a:ext uri="{FF2B5EF4-FFF2-40B4-BE49-F238E27FC236}">
                <a16:creationId xmlns:a16="http://schemas.microsoft.com/office/drawing/2014/main" id="{2EBC3CD4-CB5F-4728-B908-43F82F7A52FB}"/>
              </a:ext>
            </a:extLst>
          </p:cNvPr>
          <p:cNvSpPr>
            <a:spLocks noGrp="1"/>
          </p:cNvSpPr>
          <p:nvPr>
            <p:ph idx="1"/>
          </p:nvPr>
        </p:nvSpPr>
        <p:spPr>
          <a:xfrm>
            <a:off x="1130270" y="1632378"/>
            <a:ext cx="10085810" cy="4499974"/>
          </a:xfrm>
        </p:spPr>
        <p:txBody>
          <a:bodyPr>
            <a:normAutofit fontScale="77500" lnSpcReduction="20000"/>
          </a:bodyPr>
          <a:lstStyle/>
          <a:p>
            <a:pPr marL="0" indent="0">
              <a:buNone/>
            </a:pPr>
            <a:r>
              <a:rPr lang="ro-RO" sz="2200" b="1" dirty="0">
                <a:solidFill>
                  <a:srgbClr val="FF0000"/>
                </a:solidFill>
                <a:latin typeface="Cambria" panose="02040503050406030204" pitchFamily="18" charset="0"/>
              </a:rPr>
              <a:t>Fila Angajarea</a:t>
            </a:r>
            <a:r>
              <a:rPr lang="ro-RO" dirty="0">
                <a:latin typeface="Cambria" panose="02040503050406030204" pitchFamily="18" charset="0"/>
              </a:rPr>
              <a:t>.</a:t>
            </a:r>
          </a:p>
          <a:p>
            <a:r>
              <a:rPr lang="ro-RO" b="1" dirty="0">
                <a:solidFill>
                  <a:schemeClr val="accent6">
                    <a:lumMod val="50000"/>
                  </a:schemeClr>
                </a:solidFill>
                <a:latin typeface="Cambria" panose="02040503050406030204" pitchFamily="18" charset="0"/>
              </a:rPr>
              <a:t>Funcția </a:t>
            </a:r>
            <a:r>
              <a:rPr lang="ro-RO" dirty="0">
                <a:latin typeface="Cambria" panose="02040503050406030204" pitchFamily="18" charset="0"/>
              </a:rPr>
              <a:t>– din lista derulantă se va selecta funcția cadrului de conducere;</a:t>
            </a:r>
          </a:p>
          <a:p>
            <a:r>
              <a:rPr lang="ro-RO" b="1" dirty="0">
                <a:solidFill>
                  <a:schemeClr val="accent6">
                    <a:lumMod val="50000"/>
                  </a:schemeClr>
                </a:solidFill>
                <a:latin typeface="Cambria" panose="02040503050406030204" pitchFamily="18" charset="0"/>
              </a:rPr>
              <a:t>Volumul de muncă</a:t>
            </a:r>
            <a:r>
              <a:rPr lang="ro-RO" b="1" dirty="0">
                <a:latin typeface="Cambria" panose="02040503050406030204" pitchFamily="18" charset="0"/>
              </a:rPr>
              <a:t> </a:t>
            </a:r>
            <a:r>
              <a:rPr lang="ro-RO" dirty="0">
                <a:latin typeface="Cambria" panose="02040503050406030204" pitchFamily="18" charset="0"/>
              </a:rPr>
              <a:t>– se va introduce volumul de muncă a cadrului de conducere </a:t>
            </a:r>
            <a:r>
              <a:rPr lang="ro-RO" b="1" dirty="0">
                <a:solidFill>
                  <a:schemeClr val="accent6">
                    <a:lumMod val="50000"/>
                  </a:schemeClr>
                </a:solidFill>
                <a:latin typeface="Cambria" panose="02040503050406030204" pitchFamily="18" charset="0"/>
              </a:rPr>
              <a:t>în unități </a:t>
            </a:r>
            <a:r>
              <a:rPr lang="ro-RO" dirty="0">
                <a:latin typeface="Cambria" panose="02040503050406030204" pitchFamily="18" charset="0"/>
              </a:rPr>
              <a:t>(0,25; 0,5; 1);</a:t>
            </a:r>
          </a:p>
          <a:p>
            <a:r>
              <a:rPr lang="ro-RO" b="1" dirty="0">
                <a:solidFill>
                  <a:schemeClr val="accent6">
                    <a:lumMod val="50000"/>
                  </a:schemeClr>
                </a:solidFill>
                <a:latin typeface="Cambria" panose="02040503050406030204" pitchFamily="18" charset="0"/>
              </a:rPr>
              <a:t>Modul de angajare</a:t>
            </a:r>
            <a:r>
              <a:rPr lang="ro-RO" b="1" dirty="0">
                <a:latin typeface="Cambria" panose="02040503050406030204" pitchFamily="18" charset="0"/>
              </a:rPr>
              <a:t> </a:t>
            </a:r>
            <a:r>
              <a:rPr lang="ro-RO" dirty="0">
                <a:latin typeface="Cambria" panose="02040503050406030204" pitchFamily="18" charset="0"/>
              </a:rPr>
              <a:t>– din lista derulantă se va selecta modul de angajare (prin cumul, de bază, cu ora);</a:t>
            </a:r>
          </a:p>
          <a:p>
            <a:r>
              <a:rPr lang="ro-RO" b="1" dirty="0">
                <a:solidFill>
                  <a:schemeClr val="accent6">
                    <a:lumMod val="50000"/>
                  </a:schemeClr>
                </a:solidFill>
                <a:latin typeface="Cambria" panose="02040503050406030204" pitchFamily="18" charset="0"/>
              </a:rPr>
              <a:t>Durata contractului</a:t>
            </a:r>
            <a:r>
              <a:rPr lang="ro-RO" b="1" dirty="0">
                <a:solidFill>
                  <a:schemeClr val="accent1">
                    <a:lumMod val="50000"/>
                  </a:schemeClr>
                </a:solidFill>
                <a:latin typeface="Cambria" panose="02040503050406030204" pitchFamily="18" charset="0"/>
              </a:rPr>
              <a:t> </a:t>
            </a:r>
            <a:r>
              <a:rPr lang="ro-RO" dirty="0">
                <a:latin typeface="Cambria" panose="02040503050406030204" pitchFamily="18" charset="0"/>
              </a:rPr>
              <a:t>– din lista derulantă se va selecta durata contractului (determinată, nedeterminată etc.);</a:t>
            </a:r>
          </a:p>
          <a:p>
            <a:r>
              <a:rPr lang="ro-RO" b="1" dirty="0">
                <a:solidFill>
                  <a:schemeClr val="accent6">
                    <a:lumMod val="50000"/>
                  </a:schemeClr>
                </a:solidFill>
                <a:latin typeface="Cambria" panose="02040503050406030204" pitchFamily="18" charset="0"/>
              </a:rPr>
              <a:t>Ani în această instituție </a:t>
            </a:r>
            <a:r>
              <a:rPr lang="ro-RO" dirty="0">
                <a:latin typeface="Cambria" panose="02040503050406030204" pitchFamily="18" charset="0"/>
              </a:rPr>
              <a:t>– anual se va actualiza această informație;</a:t>
            </a:r>
            <a:br>
              <a:rPr lang="ro-RO" dirty="0">
                <a:latin typeface="Cambria" panose="02040503050406030204" pitchFamily="18" charset="0"/>
              </a:rPr>
            </a:br>
            <a:r>
              <a:rPr lang="ro-RO" b="1" dirty="0">
                <a:solidFill>
                  <a:srgbClr val="FF0000"/>
                </a:solidFill>
                <a:latin typeface="Cambria" panose="02040503050406030204" pitchFamily="18" charset="0"/>
              </a:rPr>
              <a:t>Atenție</a:t>
            </a:r>
            <a:r>
              <a:rPr lang="ro-RO" dirty="0">
                <a:solidFill>
                  <a:srgbClr val="FF0000"/>
                </a:solidFill>
                <a:latin typeface="Cambria" panose="02040503050406030204" pitchFamily="18" charset="0"/>
              </a:rPr>
              <a:t>!!! Acest câmp trebuie actualizat anual!!! Ani de activitate în instituție nu poate fi </a:t>
            </a:r>
            <a:r>
              <a:rPr lang="ro-RO" b="1" i="1" dirty="0">
                <a:solidFill>
                  <a:srgbClr val="FF0000"/>
                </a:solidFill>
                <a:latin typeface="Cambria" panose="02040503050406030204" pitchFamily="18" charset="0"/>
              </a:rPr>
              <a:t>100, 95 </a:t>
            </a:r>
            <a:r>
              <a:rPr lang="ro-RO" dirty="0">
                <a:solidFill>
                  <a:srgbClr val="FF0000"/>
                </a:solidFill>
                <a:latin typeface="Cambria" panose="02040503050406030204" pitchFamily="18" charset="0"/>
              </a:rPr>
              <a:t>sau </a:t>
            </a:r>
            <a:r>
              <a:rPr lang="ro-RO" b="1" i="1" dirty="0">
                <a:solidFill>
                  <a:srgbClr val="FF0000"/>
                </a:solidFill>
                <a:latin typeface="Cambria" panose="02040503050406030204" pitchFamily="18" charset="0"/>
              </a:rPr>
              <a:t>1998, cifra </a:t>
            </a:r>
            <a:r>
              <a:rPr lang="ro-RO" b="1" dirty="0">
                <a:solidFill>
                  <a:srgbClr val="FF0000"/>
                </a:solidFill>
                <a:latin typeface="Cambria" panose="02040503050406030204" pitchFamily="18" charset="0"/>
              </a:rPr>
              <a:t>se va introduce în ANI LUCRAȚI</a:t>
            </a:r>
            <a:r>
              <a:rPr lang="ro-RO" dirty="0">
                <a:solidFill>
                  <a:srgbClr val="FF0000"/>
                </a:solidFill>
                <a:latin typeface="Cambria" panose="02040503050406030204" pitchFamily="18" charset="0"/>
              </a:rPr>
              <a:t>!!!</a:t>
            </a:r>
          </a:p>
          <a:p>
            <a:r>
              <a:rPr lang="ro-RO" b="1" dirty="0">
                <a:solidFill>
                  <a:schemeClr val="accent6">
                    <a:lumMod val="50000"/>
                  </a:schemeClr>
                </a:solidFill>
                <a:latin typeface="Cambria" panose="02040503050406030204" pitchFamily="18" charset="0"/>
              </a:rPr>
              <a:t>Certificat, ultimul curs </a:t>
            </a:r>
            <a:r>
              <a:rPr lang="ro-RO" dirty="0">
                <a:latin typeface="Cambria" panose="02040503050406030204" pitchFamily="18" charset="0"/>
              </a:rPr>
              <a:t>– se va introduce anul când a obținut certificat de participare la curs;</a:t>
            </a:r>
          </a:p>
          <a:p>
            <a:r>
              <a:rPr lang="ro-RO" sz="2100" b="1" dirty="0">
                <a:solidFill>
                  <a:schemeClr val="accent6">
                    <a:lumMod val="50000"/>
                  </a:schemeClr>
                </a:solidFill>
                <a:latin typeface="Cambria" panose="02040503050406030204" pitchFamily="18" charset="0"/>
              </a:rPr>
              <a:t>Ultimul alt curs </a:t>
            </a:r>
            <a:r>
              <a:rPr lang="ro-RO" sz="1800" b="1" dirty="0">
                <a:latin typeface="Cambria" panose="02040503050406030204" pitchFamily="18" charset="0"/>
              </a:rPr>
              <a:t>– </a:t>
            </a:r>
            <a:r>
              <a:rPr lang="ro-RO" sz="1800" dirty="0">
                <a:latin typeface="Cambria" panose="02040503050406030204" pitchFamily="18" charset="0"/>
              </a:rPr>
              <a:t>se va introduce anul când a participat la un oarecare curs;</a:t>
            </a:r>
          </a:p>
          <a:p>
            <a:r>
              <a:rPr lang="ro-RO" sz="2100" b="1" dirty="0">
                <a:solidFill>
                  <a:schemeClr val="accent6">
                    <a:lumMod val="50000"/>
                  </a:schemeClr>
                </a:solidFill>
                <a:latin typeface="Cambria" panose="02040503050406030204" pitchFamily="18" charset="0"/>
              </a:rPr>
              <a:t>Predă ore </a:t>
            </a:r>
            <a:r>
              <a:rPr lang="ro-RO" sz="2400" b="1" dirty="0">
                <a:latin typeface="Cambria" panose="02040503050406030204" pitchFamily="18" charset="0"/>
              </a:rPr>
              <a:t>– </a:t>
            </a:r>
            <a:r>
              <a:rPr lang="ro-RO" sz="1900" dirty="0">
                <a:latin typeface="Cambria" panose="02040503050406030204" pitchFamily="18" charset="0"/>
              </a:rPr>
              <a:t>se va bifa dacă cadrul de conducere predă ore; </a:t>
            </a:r>
          </a:p>
          <a:p>
            <a:r>
              <a:rPr lang="ro-RO" sz="2100" b="1" dirty="0">
                <a:solidFill>
                  <a:schemeClr val="accent6">
                    <a:lumMod val="50000"/>
                  </a:schemeClr>
                </a:solidFill>
                <a:latin typeface="Cambria" panose="02040503050406030204" pitchFamily="18" charset="0"/>
              </a:rPr>
              <a:t>Ore predate pe săptămână</a:t>
            </a:r>
            <a:r>
              <a:rPr lang="ro-RO" sz="2400" b="1" dirty="0">
                <a:latin typeface="Cambria" panose="02040503050406030204" pitchFamily="18" charset="0"/>
              </a:rPr>
              <a:t> – </a:t>
            </a:r>
            <a:r>
              <a:rPr lang="ro-RO" sz="1900" dirty="0">
                <a:latin typeface="Cambria" panose="02040503050406030204" pitchFamily="18" charset="0"/>
              </a:rPr>
              <a:t>dacă cadrul de conducere predă ore se va introduce nr acestora pe săptămână.</a:t>
            </a:r>
          </a:p>
          <a:p>
            <a:pPr marL="342900" indent="-342900"/>
            <a:endParaRPr lang="ro-RO" dirty="0">
              <a:latin typeface="Cambria" panose="02040503050406030204" pitchFamily="18" charset="0"/>
            </a:endParaRPr>
          </a:p>
          <a:p>
            <a:pPr marL="342900" indent="-342900"/>
            <a:endParaRPr lang="ro-RO" dirty="0">
              <a:latin typeface="Cambria" panose="02040503050406030204" pitchFamily="18" charset="0"/>
            </a:endParaRPr>
          </a:p>
        </p:txBody>
      </p:sp>
    </p:spTree>
    <p:extLst>
      <p:ext uri="{BB962C8B-B14F-4D97-AF65-F5344CB8AC3E}">
        <p14:creationId xmlns:p14="http://schemas.microsoft.com/office/powerpoint/2010/main" val="234191873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270" y="902990"/>
            <a:ext cx="9931460" cy="665751"/>
          </a:xfrm>
        </p:spPr>
        <p:txBody>
          <a:bodyPr>
            <a:normAutofit fontScale="90000"/>
          </a:bodyPr>
          <a:lstStyle/>
          <a:p>
            <a:r>
              <a:rPr lang="pt-BR" sz="2800" b="1" dirty="0">
                <a:solidFill>
                  <a:schemeClr val="accent4">
                    <a:lumMod val="75000"/>
                  </a:schemeClr>
                </a:solidFill>
                <a:latin typeface="Cambria" panose="02040503050406030204" pitchFamily="18" charset="0"/>
              </a:rPr>
              <a:t>Actualizarea datelor despre </a:t>
            </a:r>
            <a:r>
              <a:rPr lang="ro-RO" sz="2800" b="1" dirty="0">
                <a:solidFill>
                  <a:schemeClr val="accent4">
                    <a:lumMod val="75000"/>
                  </a:schemeClr>
                </a:solidFill>
                <a:latin typeface="Cambria" panose="02040503050406030204" pitchFamily="18" charset="0"/>
              </a:rPr>
              <a:t>angajați. </a:t>
            </a:r>
            <a:r>
              <a:rPr lang="ro-RO" sz="2800" b="1" dirty="0">
                <a:solidFill>
                  <a:srgbClr val="483C90"/>
                </a:solidFill>
                <a:latin typeface="Cambria" panose="02040503050406030204" pitchFamily="18" charset="0"/>
              </a:rPr>
              <a:t>Personal de conducere</a:t>
            </a:r>
            <a:r>
              <a:rPr lang="ro-RO" sz="2800" b="1" i="1" dirty="0">
                <a:solidFill>
                  <a:srgbClr val="483C90"/>
                </a:solidFill>
                <a:latin typeface="Cambria" panose="02040503050406030204" pitchFamily="18" charset="0"/>
              </a:rPr>
              <a:t> </a:t>
            </a:r>
            <a:r>
              <a:rPr lang="ro-RO" sz="2800" b="1" i="1" dirty="0">
                <a:solidFill>
                  <a:schemeClr val="accent4">
                    <a:lumMod val="75000"/>
                  </a:schemeClr>
                </a:solidFill>
                <a:latin typeface="Cambria" panose="02040503050406030204" pitchFamily="18" charset="0"/>
              </a:rPr>
              <a:t>(3)</a:t>
            </a:r>
            <a:endParaRPr lang="en-US" sz="2800" b="1" dirty="0">
              <a:solidFill>
                <a:schemeClr val="accent4">
                  <a:lumMod val="75000"/>
                </a:schemeClr>
              </a:solidFill>
              <a:latin typeface="Cambria" panose="02040503050406030204" pitchFamily="18" charset="0"/>
            </a:endParaRPr>
          </a:p>
        </p:txBody>
      </p:sp>
      <p:sp>
        <p:nvSpPr>
          <p:cNvPr id="5" name="Content Placeholder 4">
            <a:extLst>
              <a:ext uri="{FF2B5EF4-FFF2-40B4-BE49-F238E27FC236}">
                <a16:creationId xmlns:a16="http://schemas.microsoft.com/office/drawing/2014/main" id="{2EBC3CD4-CB5F-4728-B908-43F82F7A52FB}"/>
              </a:ext>
            </a:extLst>
          </p:cNvPr>
          <p:cNvSpPr>
            <a:spLocks noGrp="1"/>
          </p:cNvSpPr>
          <p:nvPr>
            <p:ph idx="1"/>
          </p:nvPr>
        </p:nvSpPr>
        <p:spPr>
          <a:xfrm>
            <a:off x="1130270" y="1632378"/>
            <a:ext cx="10085810" cy="4499974"/>
          </a:xfrm>
        </p:spPr>
        <p:txBody>
          <a:bodyPr>
            <a:normAutofit fontScale="92500"/>
          </a:bodyPr>
          <a:lstStyle/>
          <a:p>
            <a:pPr marL="0" indent="0">
              <a:buNone/>
            </a:pPr>
            <a:r>
              <a:rPr lang="ro-RO" sz="2200" b="1" dirty="0">
                <a:solidFill>
                  <a:srgbClr val="FF0000"/>
                </a:solidFill>
                <a:latin typeface="Cambria" panose="02040503050406030204" pitchFamily="18" charset="0"/>
              </a:rPr>
              <a:t>Fila Statutul</a:t>
            </a:r>
            <a:r>
              <a:rPr lang="ro-RO" dirty="0">
                <a:latin typeface="Cambria" panose="02040503050406030204" pitchFamily="18" charset="0"/>
              </a:rPr>
              <a:t>.</a:t>
            </a:r>
          </a:p>
          <a:p>
            <a:r>
              <a:rPr lang="ro-RO" b="1" dirty="0">
                <a:solidFill>
                  <a:schemeClr val="accent6">
                    <a:lumMod val="50000"/>
                  </a:schemeClr>
                </a:solidFill>
                <a:latin typeface="Cambria" panose="02040503050406030204" pitchFamily="18" charset="0"/>
              </a:rPr>
              <a:t>Statutul </a:t>
            </a:r>
            <a:r>
              <a:rPr lang="ro-RO" dirty="0">
                <a:latin typeface="Cambria" panose="02040503050406030204" pitchFamily="18" charset="0"/>
              </a:rPr>
              <a:t>– din lista derulantă se va selecta statutul angajării – încadrat sau concediat;</a:t>
            </a:r>
          </a:p>
          <a:p>
            <a:r>
              <a:rPr lang="ro-RO" b="1" dirty="0">
                <a:solidFill>
                  <a:schemeClr val="accent6">
                    <a:lumMod val="50000"/>
                  </a:schemeClr>
                </a:solidFill>
                <a:latin typeface="Cambria" panose="02040503050406030204" pitchFamily="18" charset="0"/>
              </a:rPr>
              <a:t>Concediu pe termen lung </a:t>
            </a:r>
            <a:r>
              <a:rPr lang="ro-RO" dirty="0">
                <a:latin typeface="Cambria" panose="02040503050406030204" pitchFamily="18" charset="0"/>
              </a:rPr>
              <a:t>– în cazul în care angajatul este în concediul pe termen lung (boală, îngrijire a copilului sau alt motiv) se va selecta din lista derulantă opțiunea necesară;</a:t>
            </a:r>
          </a:p>
          <a:p>
            <a:r>
              <a:rPr lang="ro-RO" b="1" dirty="0">
                <a:solidFill>
                  <a:schemeClr val="accent6">
                    <a:lumMod val="50000"/>
                  </a:schemeClr>
                </a:solidFill>
                <a:latin typeface="Cambria" panose="02040503050406030204" pitchFamily="18" charset="0"/>
              </a:rPr>
              <a:t>Data angajării </a:t>
            </a:r>
            <a:r>
              <a:rPr lang="ro-RO" dirty="0">
                <a:latin typeface="Cambria" panose="02040503050406030204" pitchFamily="18" charset="0"/>
              </a:rPr>
              <a:t>– se va introduce data când a fost angajat cadrul de conducere;</a:t>
            </a:r>
            <a:endParaRPr lang="ro-RO" dirty="0">
              <a:solidFill>
                <a:srgbClr val="FF0000"/>
              </a:solidFill>
              <a:latin typeface="Cambria" panose="02040503050406030204" pitchFamily="18" charset="0"/>
            </a:endParaRPr>
          </a:p>
          <a:p>
            <a:r>
              <a:rPr lang="ro-RO" b="1" dirty="0">
                <a:solidFill>
                  <a:schemeClr val="accent6">
                    <a:lumMod val="50000"/>
                  </a:schemeClr>
                </a:solidFill>
                <a:latin typeface="Cambria" panose="02040503050406030204" pitchFamily="18" charset="0"/>
              </a:rPr>
              <a:t>Data eliberării </a:t>
            </a:r>
            <a:r>
              <a:rPr lang="ro-RO" dirty="0">
                <a:latin typeface="Cambria" panose="02040503050406030204" pitchFamily="18" charset="0"/>
              </a:rPr>
              <a:t>– în cazul în care angajatul a fost concediat se va introduce data eliberării din funcție;</a:t>
            </a:r>
          </a:p>
          <a:p>
            <a:r>
              <a:rPr lang="ro-RO" b="1" dirty="0">
                <a:solidFill>
                  <a:schemeClr val="accent6">
                    <a:lumMod val="50000"/>
                  </a:schemeClr>
                </a:solidFill>
                <a:latin typeface="Cambria" panose="02040503050406030204" pitchFamily="18" charset="0"/>
              </a:rPr>
              <a:t>Motivul plecării  </a:t>
            </a:r>
            <a:r>
              <a:rPr lang="ro-RO" dirty="0">
                <a:latin typeface="Cambria" panose="02040503050406030204" pitchFamily="18" charset="0"/>
              </a:rPr>
              <a:t>– dacă se completează data eliberării, obligatoriu se va selecta și motivul eliberării;</a:t>
            </a:r>
            <a:endParaRPr lang="ro-RO" dirty="0">
              <a:solidFill>
                <a:srgbClr val="FF0000"/>
              </a:solidFill>
              <a:latin typeface="Cambria" panose="02040503050406030204" pitchFamily="18" charset="0"/>
            </a:endParaRPr>
          </a:p>
          <a:p>
            <a:r>
              <a:rPr lang="ro-RO" sz="2100" b="1" dirty="0">
                <a:solidFill>
                  <a:schemeClr val="accent6">
                    <a:lumMod val="50000"/>
                  </a:schemeClr>
                </a:solidFill>
                <a:latin typeface="Cambria" panose="02040503050406030204" pitchFamily="18" charset="0"/>
              </a:rPr>
              <a:t>Și-a stabilit pensia de vârstă </a:t>
            </a:r>
            <a:r>
              <a:rPr lang="ro-RO" sz="2200" b="1" dirty="0">
                <a:latin typeface="Cambria" panose="02040503050406030204" pitchFamily="18" charset="0"/>
              </a:rPr>
              <a:t>– </a:t>
            </a:r>
            <a:r>
              <a:rPr lang="ro-RO" sz="2200" dirty="0">
                <a:latin typeface="Cambria" panose="02040503050406030204" pitchFamily="18" charset="0"/>
              </a:rPr>
              <a:t>se va bifa dacă angajatul și-a stabilit pensia de vârstă.</a:t>
            </a:r>
          </a:p>
          <a:p>
            <a:pPr marL="342900" indent="-342900"/>
            <a:endParaRPr lang="ro-RO" dirty="0">
              <a:latin typeface="Cambria" panose="02040503050406030204" pitchFamily="18" charset="0"/>
            </a:endParaRPr>
          </a:p>
          <a:p>
            <a:pPr marL="342900" indent="-342900"/>
            <a:endParaRPr lang="ro-RO" dirty="0">
              <a:latin typeface="Cambria" panose="02040503050406030204" pitchFamily="18" charset="0"/>
            </a:endParaRPr>
          </a:p>
        </p:txBody>
      </p:sp>
    </p:spTree>
    <p:extLst>
      <p:ext uri="{BB962C8B-B14F-4D97-AF65-F5344CB8AC3E}">
        <p14:creationId xmlns:p14="http://schemas.microsoft.com/office/powerpoint/2010/main" val="398997257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270" y="902990"/>
            <a:ext cx="9931460" cy="665751"/>
          </a:xfrm>
        </p:spPr>
        <p:txBody>
          <a:bodyPr>
            <a:normAutofit fontScale="90000"/>
          </a:bodyPr>
          <a:lstStyle/>
          <a:p>
            <a:r>
              <a:rPr lang="pt-BR" sz="2800" b="1" dirty="0">
                <a:solidFill>
                  <a:schemeClr val="accent4">
                    <a:lumMod val="75000"/>
                  </a:schemeClr>
                </a:solidFill>
                <a:latin typeface="Cambria" panose="02040503050406030204" pitchFamily="18" charset="0"/>
              </a:rPr>
              <a:t>Actualizarea datelor despre </a:t>
            </a:r>
            <a:r>
              <a:rPr lang="ro-RO" sz="2800" b="1" dirty="0">
                <a:solidFill>
                  <a:schemeClr val="accent4">
                    <a:lumMod val="75000"/>
                  </a:schemeClr>
                </a:solidFill>
                <a:latin typeface="Cambria" panose="02040503050406030204" pitchFamily="18" charset="0"/>
              </a:rPr>
              <a:t>angajați. </a:t>
            </a:r>
            <a:r>
              <a:rPr lang="ro-RO" sz="2800" b="1" dirty="0">
                <a:solidFill>
                  <a:srgbClr val="483C90"/>
                </a:solidFill>
                <a:latin typeface="Cambria" panose="02040503050406030204" pitchFamily="18" charset="0"/>
              </a:rPr>
              <a:t>Personal de conducere</a:t>
            </a:r>
            <a:r>
              <a:rPr lang="ro-RO" sz="2800" b="1" i="1" dirty="0">
                <a:solidFill>
                  <a:srgbClr val="483C90"/>
                </a:solidFill>
                <a:latin typeface="Cambria" panose="02040503050406030204" pitchFamily="18" charset="0"/>
              </a:rPr>
              <a:t> </a:t>
            </a:r>
            <a:r>
              <a:rPr lang="ro-RO" sz="2800" b="1" i="1" dirty="0">
                <a:solidFill>
                  <a:schemeClr val="accent4">
                    <a:lumMod val="75000"/>
                  </a:schemeClr>
                </a:solidFill>
                <a:latin typeface="Cambria" panose="02040503050406030204" pitchFamily="18" charset="0"/>
              </a:rPr>
              <a:t>(4)</a:t>
            </a:r>
            <a:endParaRPr lang="en-US" sz="2800" b="1" dirty="0">
              <a:solidFill>
                <a:schemeClr val="accent4">
                  <a:lumMod val="75000"/>
                </a:schemeClr>
              </a:solidFill>
              <a:latin typeface="Cambria" panose="02040503050406030204" pitchFamily="18" charset="0"/>
            </a:endParaRPr>
          </a:p>
        </p:txBody>
      </p:sp>
      <p:sp>
        <p:nvSpPr>
          <p:cNvPr id="5" name="Content Placeholder 4">
            <a:extLst>
              <a:ext uri="{FF2B5EF4-FFF2-40B4-BE49-F238E27FC236}">
                <a16:creationId xmlns:a16="http://schemas.microsoft.com/office/drawing/2014/main" id="{2EBC3CD4-CB5F-4728-B908-43F82F7A52FB}"/>
              </a:ext>
            </a:extLst>
          </p:cNvPr>
          <p:cNvSpPr>
            <a:spLocks noGrp="1"/>
          </p:cNvSpPr>
          <p:nvPr>
            <p:ph idx="1"/>
          </p:nvPr>
        </p:nvSpPr>
        <p:spPr>
          <a:xfrm>
            <a:off x="1130270" y="1568742"/>
            <a:ext cx="10077422" cy="4714612"/>
          </a:xfrm>
        </p:spPr>
        <p:txBody>
          <a:bodyPr>
            <a:normAutofit fontScale="62500" lnSpcReduction="20000"/>
          </a:bodyPr>
          <a:lstStyle/>
          <a:p>
            <a:pPr marL="0" indent="0">
              <a:buNone/>
            </a:pPr>
            <a:r>
              <a:rPr lang="ro-RO" sz="2200" b="1" dirty="0">
                <a:solidFill>
                  <a:srgbClr val="FF0000"/>
                </a:solidFill>
                <a:latin typeface="Cambria" panose="02040503050406030204" pitchFamily="18" charset="0"/>
              </a:rPr>
              <a:t>Fila Studii Secundar profesionale / medii de specialitate</a:t>
            </a:r>
            <a:endParaRPr lang="ro-RO" dirty="0">
              <a:latin typeface="Cambria" panose="02040503050406030204" pitchFamily="18" charset="0"/>
            </a:endParaRPr>
          </a:p>
          <a:p>
            <a:r>
              <a:rPr lang="ro-RO" b="1" dirty="0">
                <a:solidFill>
                  <a:schemeClr val="accent6">
                    <a:lumMod val="50000"/>
                  </a:schemeClr>
                </a:solidFill>
                <a:latin typeface="Cambria" panose="02040503050406030204" pitchFamily="18" charset="0"/>
              </a:rPr>
              <a:t>Secundar profesionale </a:t>
            </a:r>
            <a:r>
              <a:rPr lang="ro-RO" dirty="0">
                <a:latin typeface="Cambria" panose="02040503050406030204" pitchFamily="18" charset="0"/>
              </a:rPr>
              <a:t>– dacă angajatul are studii secundar profesionale (școală de meserii, școală profesională, centru de excelență) se va bifa această opțiune și </a:t>
            </a:r>
            <a:r>
              <a:rPr lang="ro-RO" b="1" dirty="0">
                <a:latin typeface="Cambria" panose="02040503050406030204" pitchFamily="18" charset="0"/>
              </a:rPr>
              <a:t>obligatoriu</a:t>
            </a:r>
            <a:r>
              <a:rPr lang="ro-RO" dirty="0">
                <a:latin typeface="Cambria" panose="02040503050406030204" pitchFamily="18" charset="0"/>
              </a:rPr>
              <a:t> se vor completa câmpurile de mai jos:</a:t>
            </a:r>
          </a:p>
          <a:p>
            <a:pPr lvl="1"/>
            <a:r>
              <a:rPr lang="ro-RO" dirty="0">
                <a:latin typeface="Cambria" panose="02040503050406030204" pitchFamily="18" charset="0"/>
              </a:rPr>
              <a:t>Domeniul</a:t>
            </a:r>
            <a:r>
              <a:rPr lang="en-US" dirty="0">
                <a:latin typeface="Cambria" panose="02040503050406030204" pitchFamily="18" charset="0"/>
              </a:rPr>
              <a:t> (</a:t>
            </a:r>
            <a:r>
              <a:rPr lang="ro-RO" dirty="0">
                <a:latin typeface="Cambria" panose="02040503050406030204" pitchFamily="18" charset="0"/>
              </a:rPr>
              <a:t>pentru diplomele din </a:t>
            </a:r>
            <a:r>
              <a:rPr lang="en-US" dirty="0">
                <a:latin typeface="Cambria" panose="02040503050406030204" pitchFamily="18" charset="0"/>
              </a:rPr>
              <a:t>ani</a:t>
            </a:r>
            <a:r>
              <a:rPr lang="ro-RO" dirty="0">
                <a:latin typeface="Cambria" panose="02040503050406030204" pitchFamily="18" charset="0"/>
              </a:rPr>
              <a:t>i</a:t>
            </a:r>
            <a:r>
              <a:rPr lang="en-US" dirty="0">
                <a:latin typeface="Cambria" panose="02040503050406030204" pitchFamily="18" charset="0"/>
              </a:rPr>
              <a:t> </a:t>
            </a:r>
            <a:r>
              <a:rPr lang="ro-RO" dirty="0">
                <a:latin typeface="Cambria" panose="02040503050406030204" pitchFamily="18" charset="0"/>
              </a:rPr>
              <a:t>mai vechi se va completa cu câmpul Profesia (meseria))</a:t>
            </a:r>
          </a:p>
          <a:p>
            <a:pPr lvl="1"/>
            <a:r>
              <a:rPr lang="ro-RO" dirty="0">
                <a:latin typeface="Cambria" panose="02040503050406030204" pitchFamily="18" charset="0"/>
              </a:rPr>
              <a:t>Calificarea</a:t>
            </a:r>
          </a:p>
          <a:p>
            <a:pPr lvl="1"/>
            <a:r>
              <a:rPr lang="ro-RO" dirty="0">
                <a:latin typeface="Cambria" panose="02040503050406030204" pitchFamily="18" charset="0"/>
              </a:rPr>
              <a:t>Seria diplomei (de ex. „-” (fără serie), </a:t>
            </a:r>
            <a:r>
              <a:rPr lang="ro-RO" i="1" dirty="0">
                <a:latin typeface="Cambria" panose="02040503050406030204" pitchFamily="18" charset="0"/>
              </a:rPr>
              <a:t>A, </a:t>
            </a:r>
            <a:r>
              <a:rPr lang="ru-MD" i="1" dirty="0">
                <a:latin typeface="Cambria" panose="02040503050406030204" pitchFamily="18" charset="0"/>
              </a:rPr>
              <a:t>Б</a:t>
            </a:r>
            <a:r>
              <a:rPr lang="en-US" i="1" dirty="0">
                <a:latin typeface="Cambria" panose="02040503050406030204" pitchFamily="18" charset="0"/>
              </a:rPr>
              <a:t>, </a:t>
            </a:r>
            <a:r>
              <a:rPr lang="ro-RO" i="1" dirty="0">
                <a:latin typeface="Cambria" panose="02040503050406030204" pitchFamily="18" charset="0"/>
              </a:rPr>
              <a:t>ASP, ACM, PTS</a:t>
            </a:r>
            <a:r>
              <a:rPr lang="en-US" i="1" dirty="0">
                <a:latin typeface="Cambria" panose="02040503050406030204" pitchFamily="18" charset="0"/>
              </a:rPr>
              <a:t> etc</a:t>
            </a:r>
            <a:r>
              <a:rPr lang="en-US" dirty="0">
                <a:latin typeface="Cambria" panose="02040503050406030204" pitchFamily="18" charset="0"/>
              </a:rPr>
              <a:t>.)</a:t>
            </a:r>
            <a:endParaRPr lang="ro-RO" dirty="0">
              <a:latin typeface="Cambria" panose="02040503050406030204" pitchFamily="18" charset="0"/>
            </a:endParaRPr>
          </a:p>
          <a:p>
            <a:pPr lvl="1"/>
            <a:r>
              <a:rPr lang="ro-RO" dirty="0">
                <a:latin typeface="Cambria" panose="02040503050406030204" pitchFamily="18" charset="0"/>
              </a:rPr>
              <a:t>Numărul diplomei</a:t>
            </a:r>
            <a:r>
              <a:rPr lang="en-US" dirty="0">
                <a:latin typeface="Cambria" panose="02040503050406030204" pitchFamily="18" charset="0"/>
              </a:rPr>
              <a:t> (de ex. </a:t>
            </a:r>
            <a:r>
              <a:rPr lang="en-US" i="1" dirty="0">
                <a:latin typeface="Cambria" panose="02040503050406030204" pitchFamily="18" charset="0"/>
              </a:rPr>
              <a:t>00002345, 283928 </a:t>
            </a:r>
            <a:r>
              <a:rPr lang="en-US" dirty="0">
                <a:latin typeface="Cambria" panose="02040503050406030204" pitchFamily="18" charset="0"/>
              </a:rPr>
              <a:t>etc.)</a:t>
            </a:r>
            <a:endParaRPr lang="ro-RO" dirty="0">
              <a:latin typeface="Cambria" panose="02040503050406030204" pitchFamily="18" charset="0"/>
            </a:endParaRPr>
          </a:p>
          <a:p>
            <a:pPr lvl="1"/>
            <a:r>
              <a:rPr lang="ro-RO" dirty="0">
                <a:latin typeface="Cambria" panose="02040503050406030204" pitchFamily="18" charset="0"/>
              </a:rPr>
              <a:t>Data hotărârii comisiei</a:t>
            </a:r>
            <a:r>
              <a:rPr lang="en-US" dirty="0">
                <a:latin typeface="Cambria" panose="02040503050406030204" pitchFamily="18" charset="0"/>
              </a:rPr>
              <a:t> (de ex. </a:t>
            </a:r>
            <a:r>
              <a:rPr lang="en-US" i="1" dirty="0">
                <a:latin typeface="Cambria" panose="02040503050406030204" pitchFamily="18" charset="0"/>
              </a:rPr>
              <a:t>12.07.1989</a:t>
            </a:r>
            <a:r>
              <a:rPr lang="en-US" dirty="0">
                <a:latin typeface="Cambria" panose="02040503050406030204" pitchFamily="18" charset="0"/>
              </a:rPr>
              <a:t>)</a:t>
            </a:r>
            <a:endParaRPr lang="ro-RO" dirty="0">
              <a:latin typeface="Cambria" panose="02040503050406030204" pitchFamily="18" charset="0"/>
            </a:endParaRPr>
          </a:p>
          <a:p>
            <a:r>
              <a:rPr lang="ro-RO" b="1" dirty="0">
                <a:solidFill>
                  <a:schemeClr val="accent6">
                    <a:lumMod val="50000"/>
                  </a:schemeClr>
                </a:solidFill>
                <a:latin typeface="Cambria" panose="02040503050406030204" pitchFamily="18" charset="0"/>
              </a:rPr>
              <a:t>Medii de specialitate / Superioare de scurtă durată  </a:t>
            </a:r>
            <a:r>
              <a:rPr lang="ro-RO" dirty="0">
                <a:latin typeface="Cambria" panose="02040503050406030204" pitchFamily="18" charset="0"/>
              </a:rPr>
              <a:t>– dacă angajatul are studii medii de specialitate sau superioare de scurtă durată (</a:t>
            </a:r>
            <a:r>
              <a:rPr lang="ro-RO" dirty="0" err="1">
                <a:latin typeface="Cambria" panose="02040503050406030204" pitchFamily="18" charset="0"/>
              </a:rPr>
              <a:t>tehnicum</a:t>
            </a:r>
            <a:r>
              <a:rPr lang="ro-RO" dirty="0">
                <a:latin typeface="Cambria" panose="02040503050406030204" pitchFamily="18" charset="0"/>
              </a:rPr>
              <a:t>, colegiu, centru de excelență) se va bifa această opțiune și </a:t>
            </a:r>
            <a:r>
              <a:rPr lang="ro-RO" b="1" dirty="0">
                <a:latin typeface="Cambria" panose="02040503050406030204" pitchFamily="18" charset="0"/>
              </a:rPr>
              <a:t>obligatoriu</a:t>
            </a:r>
            <a:r>
              <a:rPr lang="ro-RO" dirty="0">
                <a:latin typeface="Cambria" panose="02040503050406030204" pitchFamily="18" charset="0"/>
              </a:rPr>
              <a:t> se vor completa câmpurile de mai jos:</a:t>
            </a:r>
          </a:p>
          <a:p>
            <a:pPr lvl="1"/>
            <a:r>
              <a:rPr lang="ro-RO" dirty="0">
                <a:latin typeface="Cambria" panose="02040503050406030204" pitchFamily="18" charset="0"/>
              </a:rPr>
              <a:t>Profilul (doar pentru anii în care a fost înscrisă specializarea în diplomă – 1995 - 2015)</a:t>
            </a:r>
          </a:p>
          <a:p>
            <a:pPr lvl="1"/>
            <a:r>
              <a:rPr lang="ro-RO" dirty="0">
                <a:latin typeface="Cambria" panose="02040503050406030204" pitchFamily="18" charset="0"/>
              </a:rPr>
              <a:t>Calificarea (doar pentru anii în care a fost înscrisă specializarea în diplomă – 1960 – 1992, 1995 - prezent)</a:t>
            </a:r>
          </a:p>
          <a:p>
            <a:pPr lvl="1"/>
            <a:r>
              <a:rPr lang="ro-RO" dirty="0">
                <a:latin typeface="Cambria" panose="02040503050406030204" pitchFamily="18" charset="0"/>
              </a:rPr>
              <a:t>Specialitatea (doar pentru anii în care a fost înscrisă specializarea în diplomă – 1960 – 1992, 1997 - prezent)</a:t>
            </a:r>
          </a:p>
          <a:p>
            <a:pPr lvl="1"/>
            <a:r>
              <a:rPr lang="ro-RO" dirty="0">
                <a:latin typeface="Cambria" panose="02040503050406030204" pitchFamily="18" charset="0"/>
              </a:rPr>
              <a:t>Specializarea (doar pentru anii în care a fost înscrisă specializarea în diplomă – 1993 - 1996)</a:t>
            </a:r>
          </a:p>
          <a:p>
            <a:pPr lvl="1"/>
            <a:r>
              <a:rPr lang="ro-RO" dirty="0">
                <a:latin typeface="Cambria" panose="02040503050406030204" pitchFamily="18" charset="0"/>
              </a:rPr>
              <a:t>Seria diplomei (de ex. </a:t>
            </a:r>
            <a:r>
              <a:rPr lang="ro-RO" i="1" dirty="0">
                <a:latin typeface="Cambria" panose="02040503050406030204" pitchFamily="18" charset="0"/>
              </a:rPr>
              <a:t>HT-I, </a:t>
            </a:r>
            <a:r>
              <a:rPr lang="ru-MD" i="1" dirty="0">
                <a:latin typeface="Cambria" panose="02040503050406030204" pitchFamily="18" charset="0"/>
              </a:rPr>
              <a:t>П</a:t>
            </a:r>
            <a:r>
              <a:rPr lang="en-US" i="1" dirty="0">
                <a:latin typeface="Cambria" panose="02040503050406030204" pitchFamily="18" charset="0"/>
              </a:rPr>
              <a:t>T-I, D, AMS, PTP, PTN etc</a:t>
            </a:r>
            <a:r>
              <a:rPr lang="en-US" dirty="0">
                <a:latin typeface="Cambria" panose="02040503050406030204" pitchFamily="18" charset="0"/>
              </a:rPr>
              <a:t>.)</a:t>
            </a:r>
            <a:endParaRPr lang="ro-RO" dirty="0">
              <a:latin typeface="Cambria" panose="02040503050406030204" pitchFamily="18" charset="0"/>
            </a:endParaRPr>
          </a:p>
          <a:p>
            <a:pPr lvl="1"/>
            <a:r>
              <a:rPr lang="ro-RO" dirty="0">
                <a:latin typeface="Cambria" panose="02040503050406030204" pitchFamily="18" charset="0"/>
              </a:rPr>
              <a:t>Numărul diplomei</a:t>
            </a:r>
            <a:r>
              <a:rPr lang="en-US" dirty="0">
                <a:latin typeface="Cambria" panose="02040503050406030204" pitchFamily="18" charset="0"/>
              </a:rPr>
              <a:t> (de ex. </a:t>
            </a:r>
            <a:r>
              <a:rPr lang="en-US" i="1" dirty="0">
                <a:latin typeface="Cambria" panose="02040503050406030204" pitchFamily="18" charset="0"/>
              </a:rPr>
              <a:t>00002345, 283928 </a:t>
            </a:r>
            <a:r>
              <a:rPr lang="en-US" dirty="0">
                <a:latin typeface="Cambria" panose="02040503050406030204" pitchFamily="18" charset="0"/>
              </a:rPr>
              <a:t>etc.)</a:t>
            </a:r>
            <a:endParaRPr lang="ro-RO" dirty="0">
              <a:latin typeface="Cambria" panose="02040503050406030204" pitchFamily="18" charset="0"/>
            </a:endParaRPr>
          </a:p>
          <a:p>
            <a:pPr lvl="1"/>
            <a:r>
              <a:rPr lang="ro-RO" dirty="0">
                <a:latin typeface="Cambria" panose="02040503050406030204" pitchFamily="18" charset="0"/>
              </a:rPr>
              <a:t>Data hotărârii comisiei</a:t>
            </a:r>
            <a:r>
              <a:rPr lang="en-US" dirty="0">
                <a:latin typeface="Cambria" panose="02040503050406030204" pitchFamily="18" charset="0"/>
              </a:rPr>
              <a:t> (de ex. </a:t>
            </a:r>
            <a:r>
              <a:rPr lang="en-US" i="1" dirty="0">
                <a:latin typeface="Cambria" panose="02040503050406030204" pitchFamily="18" charset="0"/>
              </a:rPr>
              <a:t>12.07.1989</a:t>
            </a:r>
            <a:r>
              <a:rPr lang="en-US" dirty="0">
                <a:latin typeface="Cambria" panose="02040503050406030204" pitchFamily="18" charset="0"/>
              </a:rPr>
              <a:t>)</a:t>
            </a:r>
            <a:endParaRPr lang="ro-RO" dirty="0">
              <a:latin typeface="Cambria" panose="02040503050406030204" pitchFamily="18" charset="0"/>
            </a:endParaRPr>
          </a:p>
          <a:p>
            <a:endParaRPr lang="ro-RO" dirty="0">
              <a:latin typeface="Cambria" panose="02040503050406030204" pitchFamily="18" charset="0"/>
            </a:endParaRPr>
          </a:p>
          <a:p>
            <a:pPr marL="342900" indent="-342900"/>
            <a:endParaRPr lang="ro-RO" dirty="0">
              <a:latin typeface="Cambria" panose="02040503050406030204" pitchFamily="18" charset="0"/>
            </a:endParaRPr>
          </a:p>
          <a:p>
            <a:pPr marL="342900" indent="-342900"/>
            <a:endParaRPr lang="ro-RO" dirty="0">
              <a:latin typeface="Cambria" panose="02040503050406030204" pitchFamily="18" charset="0"/>
            </a:endParaRPr>
          </a:p>
        </p:txBody>
      </p:sp>
    </p:spTree>
    <p:extLst>
      <p:ext uri="{BB962C8B-B14F-4D97-AF65-F5344CB8AC3E}">
        <p14:creationId xmlns:p14="http://schemas.microsoft.com/office/powerpoint/2010/main" val="215942821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270" y="902990"/>
            <a:ext cx="9931460" cy="665751"/>
          </a:xfrm>
        </p:spPr>
        <p:txBody>
          <a:bodyPr>
            <a:normAutofit fontScale="90000"/>
          </a:bodyPr>
          <a:lstStyle/>
          <a:p>
            <a:r>
              <a:rPr lang="pt-BR" sz="2800" b="1" dirty="0">
                <a:solidFill>
                  <a:schemeClr val="accent4">
                    <a:lumMod val="75000"/>
                  </a:schemeClr>
                </a:solidFill>
                <a:latin typeface="Cambria" panose="02040503050406030204" pitchFamily="18" charset="0"/>
              </a:rPr>
              <a:t>Actualizarea datelor despre </a:t>
            </a:r>
            <a:r>
              <a:rPr lang="ro-RO" sz="2800" b="1" dirty="0">
                <a:solidFill>
                  <a:schemeClr val="accent4">
                    <a:lumMod val="75000"/>
                  </a:schemeClr>
                </a:solidFill>
                <a:latin typeface="Cambria" panose="02040503050406030204" pitchFamily="18" charset="0"/>
              </a:rPr>
              <a:t>angajați. </a:t>
            </a:r>
            <a:r>
              <a:rPr lang="ro-RO" sz="2800" b="1" dirty="0">
                <a:solidFill>
                  <a:srgbClr val="483C90"/>
                </a:solidFill>
                <a:latin typeface="Cambria" panose="02040503050406030204" pitchFamily="18" charset="0"/>
              </a:rPr>
              <a:t>Personal de conducere</a:t>
            </a:r>
            <a:r>
              <a:rPr lang="ro-RO" sz="2800" b="1" i="1" dirty="0">
                <a:solidFill>
                  <a:srgbClr val="483C90"/>
                </a:solidFill>
                <a:latin typeface="Cambria" panose="02040503050406030204" pitchFamily="18" charset="0"/>
              </a:rPr>
              <a:t> </a:t>
            </a:r>
            <a:r>
              <a:rPr lang="ro-RO" sz="2800" b="1" i="1" dirty="0">
                <a:solidFill>
                  <a:schemeClr val="accent4">
                    <a:lumMod val="75000"/>
                  </a:schemeClr>
                </a:solidFill>
                <a:latin typeface="Cambria" panose="02040503050406030204" pitchFamily="18" charset="0"/>
              </a:rPr>
              <a:t>(5)</a:t>
            </a:r>
            <a:endParaRPr lang="en-US" sz="2800" b="1" dirty="0">
              <a:solidFill>
                <a:schemeClr val="accent4">
                  <a:lumMod val="75000"/>
                </a:schemeClr>
              </a:solidFill>
              <a:latin typeface="Cambria" panose="02040503050406030204" pitchFamily="18" charset="0"/>
            </a:endParaRPr>
          </a:p>
        </p:txBody>
      </p:sp>
      <p:sp>
        <p:nvSpPr>
          <p:cNvPr id="5" name="Content Placeholder 4">
            <a:extLst>
              <a:ext uri="{FF2B5EF4-FFF2-40B4-BE49-F238E27FC236}">
                <a16:creationId xmlns:a16="http://schemas.microsoft.com/office/drawing/2014/main" id="{2EBC3CD4-CB5F-4728-B908-43F82F7A52FB}"/>
              </a:ext>
            </a:extLst>
          </p:cNvPr>
          <p:cNvSpPr>
            <a:spLocks noGrp="1"/>
          </p:cNvSpPr>
          <p:nvPr>
            <p:ph idx="1"/>
          </p:nvPr>
        </p:nvSpPr>
        <p:spPr>
          <a:xfrm>
            <a:off x="1130270" y="1568742"/>
            <a:ext cx="10077422" cy="4714612"/>
          </a:xfrm>
        </p:spPr>
        <p:txBody>
          <a:bodyPr>
            <a:normAutofit fontScale="55000" lnSpcReduction="20000"/>
          </a:bodyPr>
          <a:lstStyle/>
          <a:p>
            <a:pPr marL="0" indent="0">
              <a:buNone/>
            </a:pPr>
            <a:r>
              <a:rPr lang="ro-RO" sz="2200" b="1" dirty="0">
                <a:solidFill>
                  <a:srgbClr val="FF0000"/>
                </a:solidFill>
                <a:latin typeface="Cambria" panose="02040503050406030204" pitchFamily="18" charset="0"/>
              </a:rPr>
              <a:t>Fila Studii universitare</a:t>
            </a:r>
            <a:endParaRPr lang="ro-RO" dirty="0">
              <a:latin typeface="Cambria" panose="02040503050406030204" pitchFamily="18" charset="0"/>
            </a:endParaRPr>
          </a:p>
          <a:p>
            <a:r>
              <a:rPr lang="ro-RO" b="1" dirty="0">
                <a:solidFill>
                  <a:schemeClr val="accent6">
                    <a:lumMod val="50000"/>
                  </a:schemeClr>
                </a:solidFill>
                <a:latin typeface="Cambria" panose="02040503050406030204" pitchFamily="18" charset="0"/>
              </a:rPr>
              <a:t>De licență / superioare </a:t>
            </a:r>
            <a:r>
              <a:rPr lang="ro-RO" dirty="0">
                <a:latin typeface="Cambria" panose="02040503050406030204" pitchFamily="18" charset="0"/>
              </a:rPr>
              <a:t>– dacă angajatul are studii superioare / de licență se va bifa această opțiune și </a:t>
            </a:r>
            <a:r>
              <a:rPr lang="ro-RO" b="1" dirty="0">
                <a:latin typeface="Cambria" panose="02040503050406030204" pitchFamily="18" charset="0"/>
              </a:rPr>
              <a:t>obligatoriu</a:t>
            </a:r>
            <a:r>
              <a:rPr lang="ro-RO" dirty="0">
                <a:latin typeface="Cambria" panose="02040503050406030204" pitchFamily="18" charset="0"/>
              </a:rPr>
              <a:t> se vor completa câmpurile de mai jos:</a:t>
            </a:r>
          </a:p>
          <a:p>
            <a:pPr lvl="1"/>
            <a:r>
              <a:rPr lang="ro-RO" dirty="0">
                <a:latin typeface="Cambria" panose="02040503050406030204" pitchFamily="18" charset="0"/>
              </a:rPr>
              <a:t>Domeniul general de studii (pentru diplomele din </a:t>
            </a:r>
            <a:r>
              <a:rPr lang="en-US" dirty="0">
                <a:latin typeface="Cambria" panose="02040503050406030204" pitchFamily="18" charset="0"/>
              </a:rPr>
              <a:t>ani</a:t>
            </a:r>
            <a:r>
              <a:rPr lang="ro-RO" dirty="0">
                <a:latin typeface="Cambria" panose="02040503050406030204" pitchFamily="18" charset="0"/>
              </a:rPr>
              <a:t>i</a:t>
            </a:r>
            <a:r>
              <a:rPr lang="en-US" dirty="0">
                <a:latin typeface="Cambria" panose="02040503050406030204" pitchFamily="18" charset="0"/>
              </a:rPr>
              <a:t> </a:t>
            </a:r>
            <a:r>
              <a:rPr lang="ro-RO" dirty="0">
                <a:latin typeface="Cambria" panose="02040503050406030204" pitchFamily="18" charset="0"/>
              </a:rPr>
              <a:t>mai vechi se va completa cu câmpul Profilul)</a:t>
            </a:r>
          </a:p>
          <a:p>
            <a:pPr lvl="1"/>
            <a:r>
              <a:rPr lang="ro-RO" dirty="0">
                <a:latin typeface="Cambria" panose="02040503050406030204" pitchFamily="18" charset="0"/>
              </a:rPr>
              <a:t>Domeniul de formare profesională  (pentru diplomele din </a:t>
            </a:r>
            <a:r>
              <a:rPr lang="en-US" dirty="0">
                <a:latin typeface="Cambria" panose="02040503050406030204" pitchFamily="18" charset="0"/>
              </a:rPr>
              <a:t>ani</a:t>
            </a:r>
            <a:r>
              <a:rPr lang="ro-RO" dirty="0">
                <a:latin typeface="Cambria" panose="02040503050406030204" pitchFamily="18" charset="0"/>
              </a:rPr>
              <a:t>i</a:t>
            </a:r>
            <a:r>
              <a:rPr lang="en-US" dirty="0">
                <a:latin typeface="Cambria" panose="02040503050406030204" pitchFamily="18" charset="0"/>
              </a:rPr>
              <a:t> </a:t>
            </a:r>
            <a:r>
              <a:rPr lang="ro-RO" dirty="0">
                <a:latin typeface="Cambria" panose="02040503050406030204" pitchFamily="18" charset="0"/>
              </a:rPr>
              <a:t>mai vechi se va completa cu câmpul Specializarea)</a:t>
            </a:r>
          </a:p>
          <a:p>
            <a:pPr lvl="1"/>
            <a:r>
              <a:rPr lang="ro-RO" dirty="0">
                <a:latin typeface="Cambria" panose="02040503050406030204" pitchFamily="18" charset="0"/>
              </a:rPr>
              <a:t>Specialitatea</a:t>
            </a:r>
          </a:p>
          <a:p>
            <a:pPr lvl="1"/>
            <a:r>
              <a:rPr lang="ro-RO" dirty="0">
                <a:latin typeface="Cambria" panose="02040503050406030204" pitchFamily="18" charset="0"/>
              </a:rPr>
              <a:t>Titlul  (pentru diplomele din </a:t>
            </a:r>
            <a:r>
              <a:rPr lang="en-US" dirty="0">
                <a:latin typeface="Cambria" panose="02040503050406030204" pitchFamily="18" charset="0"/>
              </a:rPr>
              <a:t>ani</a:t>
            </a:r>
            <a:r>
              <a:rPr lang="ro-RO" dirty="0">
                <a:latin typeface="Cambria" panose="02040503050406030204" pitchFamily="18" charset="0"/>
              </a:rPr>
              <a:t>i</a:t>
            </a:r>
            <a:r>
              <a:rPr lang="en-US" dirty="0">
                <a:latin typeface="Cambria" panose="02040503050406030204" pitchFamily="18" charset="0"/>
              </a:rPr>
              <a:t> </a:t>
            </a:r>
            <a:r>
              <a:rPr lang="ro-RO" dirty="0">
                <a:latin typeface="Cambria" panose="02040503050406030204" pitchFamily="18" charset="0"/>
              </a:rPr>
              <a:t>mai vechi se va completa cu câmpul Calificarea)</a:t>
            </a:r>
          </a:p>
          <a:p>
            <a:pPr lvl="1"/>
            <a:r>
              <a:rPr lang="ro-RO" dirty="0">
                <a:latin typeface="Cambria" panose="02040503050406030204" pitchFamily="18" charset="0"/>
              </a:rPr>
              <a:t>Seria diplomei (de ex. </a:t>
            </a:r>
            <a:r>
              <a:rPr lang="ro-RO" i="1" dirty="0">
                <a:latin typeface="Cambria" panose="02040503050406030204" pitchFamily="18" charset="0"/>
              </a:rPr>
              <a:t>KB, E, AL, AS, ALI, ALII </a:t>
            </a:r>
            <a:r>
              <a:rPr lang="en-US" i="1" dirty="0">
                <a:latin typeface="Cambria" panose="02040503050406030204" pitchFamily="18" charset="0"/>
              </a:rPr>
              <a:t>etc</a:t>
            </a:r>
            <a:r>
              <a:rPr lang="en-US" dirty="0">
                <a:latin typeface="Cambria" panose="02040503050406030204" pitchFamily="18" charset="0"/>
              </a:rPr>
              <a:t>.)</a:t>
            </a:r>
            <a:endParaRPr lang="ro-RO" dirty="0">
              <a:latin typeface="Cambria" panose="02040503050406030204" pitchFamily="18" charset="0"/>
            </a:endParaRPr>
          </a:p>
          <a:p>
            <a:pPr lvl="1"/>
            <a:r>
              <a:rPr lang="ro-RO" dirty="0">
                <a:latin typeface="Cambria" panose="02040503050406030204" pitchFamily="18" charset="0"/>
              </a:rPr>
              <a:t>Numărul diplomei</a:t>
            </a:r>
            <a:r>
              <a:rPr lang="en-US" dirty="0">
                <a:latin typeface="Cambria" panose="02040503050406030204" pitchFamily="18" charset="0"/>
              </a:rPr>
              <a:t> (de ex. </a:t>
            </a:r>
            <a:r>
              <a:rPr lang="en-US" i="1" dirty="0">
                <a:latin typeface="Cambria" panose="02040503050406030204" pitchFamily="18" charset="0"/>
              </a:rPr>
              <a:t>00002345, 283928 </a:t>
            </a:r>
            <a:r>
              <a:rPr lang="en-US" dirty="0">
                <a:latin typeface="Cambria" panose="02040503050406030204" pitchFamily="18" charset="0"/>
              </a:rPr>
              <a:t>etc.)</a:t>
            </a:r>
            <a:endParaRPr lang="ro-RO" dirty="0">
              <a:latin typeface="Cambria" panose="02040503050406030204" pitchFamily="18" charset="0"/>
            </a:endParaRPr>
          </a:p>
          <a:p>
            <a:pPr lvl="1"/>
            <a:r>
              <a:rPr lang="ro-RO" dirty="0">
                <a:latin typeface="Cambria" panose="02040503050406030204" pitchFamily="18" charset="0"/>
              </a:rPr>
              <a:t>Data hotărârii comisiei</a:t>
            </a:r>
            <a:r>
              <a:rPr lang="en-US" dirty="0">
                <a:latin typeface="Cambria" panose="02040503050406030204" pitchFamily="18" charset="0"/>
              </a:rPr>
              <a:t> (de ex. </a:t>
            </a:r>
            <a:r>
              <a:rPr lang="en-US" i="1" dirty="0">
                <a:latin typeface="Cambria" panose="02040503050406030204" pitchFamily="18" charset="0"/>
              </a:rPr>
              <a:t>12.07.1989</a:t>
            </a:r>
            <a:r>
              <a:rPr lang="en-US" dirty="0">
                <a:latin typeface="Cambria" panose="02040503050406030204" pitchFamily="18" charset="0"/>
              </a:rPr>
              <a:t>)</a:t>
            </a:r>
            <a:endParaRPr lang="ro-RO" dirty="0">
              <a:latin typeface="Cambria" panose="02040503050406030204" pitchFamily="18" charset="0"/>
            </a:endParaRPr>
          </a:p>
          <a:p>
            <a:r>
              <a:rPr lang="ro-RO" b="1" dirty="0">
                <a:solidFill>
                  <a:schemeClr val="accent6">
                    <a:lumMod val="50000"/>
                  </a:schemeClr>
                </a:solidFill>
                <a:latin typeface="Cambria" panose="02040503050406030204" pitchFamily="18" charset="0"/>
              </a:rPr>
              <a:t>De masterat</a:t>
            </a:r>
            <a:r>
              <a:rPr lang="ro-RO" dirty="0">
                <a:latin typeface="Cambria" panose="02040503050406030204" pitchFamily="18" charset="0"/>
              </a:rPr>
              <a:t>– dacă angajatul are studii de masterat se va bifa această opțiune și </a:t>
            </a:r>
            <a:r>
              <a:rPr lang="ro-RO" b="1" dirty="0">
                <a:latin typeface="Cambria" panose="02040503050406030204" pitchFamily="18" charset="0"/>
              </a:rPr>
              <a:t>obligatoriu</a:t>
            </a:r>
            <a:r>
              <a:rPr lang="ro-RO" dirty="0">
                <a:latin typeface="Cambria" panose="02040503050406030204" pitchFamily="18" charset="0"/>
              </a:rPr>
              <a:t> se vor completa câmpurile de mai jos:</a:t>
            </a:r>
          </a:p>
          <a:p>
            <a:pPr lvl="1"/>
            <a:r>
              <a:rPr lang="ro-RO" dirty="0">
                <a:latin typeface="Cambria" panose="02040503050406030204" pitchFamily="18" charset="0"/>
              </a:rPr>
              <a:t>Specializarea (pentru unele diplome </a:t>
            </a:r>
            <a:r>
              <a:rPr lang="ro-RO" i="1" dirty="0">
                <a:latin typeface="Cambria" panose="02040503050406030204" pitchFamily="18" charset="0"/>
              </a:rPr>
              <a:t>domeniul general de studii</a:t>
            </a:r>
            <a:r>
              <a:rPr lang="ro-RO" dirty="0">
                <a:latin typeface="Cambria" panose="02040503050406030204" pitchFamily="18" charset="0"/>
              </a:rPr>
              <a:t>)</a:t>
            </a:r>
          </a:p>
          <a:p>
            <a:pPr lvl="1"/>
            <a:r>
              <a:rPr lang="ro-RO" dirty="0">
                <a:latin typeface="Cambria" panose="02040503050406030204" pitchFamily="18" charset="0"/>
              </a:rPr>
              <a:t>Titlul </a:t>
            </a:r>
          </a:p>
          <a:p>
            <a:pPr lvl="1"/>
            <a:r>
              <a:rPr lang="ro-RO" dirty="0">
                <a:latin typeface="Cambria" panose="02040503050406030204" pitchFamily="18" charset="0"/>
              </a:rPr>
              <a:t>Seria diplomei (de ex. </a:t>
            </a:r>
            <a:r>
              <a:rPr lang="ro-RO" i="1" dirty="0">
                <a:latin typeface="Cambria" panose="02040503050406030204" pitchFamily="18" charset="0"/>
              </a:rPr>
              <a:t>AM, AMC, AMP, MS, MP </a:t>
            </a:r>
            <a:r>
              <a:rPr lang="en-US" i="1" dirty="0">
                <a:latin typeface="Cambria" panose="02040503050406030204" pitchFamily="18" charset="0"/>
              </a:rPr>
              <a:t>etc</a:t>
            </a:r>
            <a:r>
              <a:rPr lang="en-US" dirty="0">
                <a:latin typeface="Cambria" panose="02040503050406030204" pitchFamily="18" charset="0"/>
              </a:rPr>
              <a:t>.)</a:t>
            </a:r>
            <a:endParaRPr lang="ro-RO" dirty="0">
              <a:latin typeface="Cambria" panose="02040503050406030204" pitchFamily="18" charset="0"/>
            </a:endParaRPr>
          </a:p>
          <a:p>
            <a:pPr lvl="1"/>
            <a:r>
              <a:rPr lang="ro-RO" dirty="0">
                <a:latin typeface="Cambria" panose="02040503050406030204" pitchFamily="18" charset="0"/>
              </a:rPr>
              <a:t>Numărul diplomei</a:t>
            </a:r>
            <a:r>
              <a:rPr lang="en-US" dirty="0">
                <a:latin typeface="Cambria" panose="02040503050406030204" pitchFamily="18" charset="0"/>
              </a:rPr>
              <a:t> (de ex. </a:t>
            </a:r>
            <a:r>
              <a:rPr lang="en-US" i="1" dirty="0">
                <a:latin typeface="Cambria" panose="02040503050406030204" pitchFamily="18" charset="0"/>
              </a:rPr>
              <a:t>00002345, 283928 </a:t>
            </a:r>
            <a:r>
              <a:rPr lang="en-US" dirty="0">
                <a:latin typeface="Cambria" panose="02040503050406030204" pitchFamily="18" charset="0"/>
              </a:rPr>
              <a:t>etc.)</a:t>
            </a:r>
            <a:endParaRPr lang="ro-RO" dirty="0">
              <a:latin typeface="Cambria" panose="02040503050406030204" pitchFamily="18" charset="0"/>
            </a:endParaRPr>
          </a:p>
          <a:p>
            <a:pPr lvl="1"/>
            <a:r>
              <a:rPr lang="ro-RO" dirty="0">
                <a:latin typeface="Cambria" panose="02040503050406030204" pitchFamily="18" charset="0"/>
              </a:rPr>
              <a:t>Data hotărârii comisiei</a:t>
            </a:r>
            <a:r>
              <a:rPr lang="en-US" dirty="0">
                <a:latin typeface="Cambria" panose="02040503050406030204" pitchFamily="18" charset="0"/>
              </a:rPr>
              <a:t> (de ex. </a:t>
            </a:r>
            <a:r>
              <a:rPr lang="en-US" i="1" dirty="0">
                <a:latin typeface="Cambria" panose="02040503050406030204" pitchFamily="18" charset="0"/>
              </a:rPr>
              <a:t>12.07.1989</a:t>
            </a:r>
            <a:r>
              <a:rPr lang="en-US" dirty="0">
                <a:latin typeface="Cambria" panose="02040503050406030204" pitchFamily="18" charset="0"/>
              </a:rPr>
              <a:t>)</a:t>
            </a:r>
            <a:endParaRPr lang="ro-RO" dirty="0">
              <a:latin typeface="Cambria" panose="02040503050406030204" pitchFamily="18" charset="0"/>
            </a:endParaRPr>
          </a:p>
          <a:p>
            <a:r>
              <a:rPr lang="ro-RO" b="1" dirty="0">
                <a:solidFill>
                  <a:schemeClr val="accent6">
                    <a:lumMod val="50000"/>
                  </a:schemeClr>
                </a:solidFill>
                <a:latin typeface="Cambria" panose="02040503050406030204" pitchFamily="18" charset="0"/>
              </a:rPr>
              <a:t>De doctorat </a:t>
            </a:r>
            <a:r>
              <a:rPr lang="ro-RO" dirty="0">
                <a:latin typeface="Cambria" panose="02040503050406030204" pitchFamily="18" charset="0"/>
              </a:rPr>
              <a:t>– dacă angajatul are studii de doctorat se va bifa această opțiune și </a:t>
            </a:r>
            <a:r>
              <a:rPr lang="ro-RO" b="1" dirty="0">
                <a:latin typeface="Cambria" panose="02040503050406030204" pitchFamily="18" charset="0"/>
              </a:rPr>
              <a:t>obligatoriu</a:t>
            </a:r>
            <a:r>
              <a:rPr lang="ro-RO" dirty="0">
                <a:latin typeface="Cambria" panose="02040503050406030204" pitchFamily="18" charset="0"/>
              </a:rPr>
              <a:t> se vor completa câmpurile de mai jos:</a:t>
            </a:r>
          </a:p>
          <a:p>
            <a:pPr lvl="1"/>
            <a:r>
              <a:rPr lang="ro-RO" dirty="0">
                <a:latin typeface="Cambria" panose="02040503050406030204" pitchFamily="18" charset="0"/>
              </a:rPr>
              <a:t>Titlul  (pentru diplomele din </a:t>
            </a:r>
            <a:r>
              <a:rPr lang="en-US" dirty="0">
                <a:latin typeface="Cambria" panose="02040503050406030204" pitchFamily="18" charset="0"/>
              </a:rPr>
              <a:t>ani</a:t>
            </a:r>
            <a:r>
              <a:rPr lang="ro-RO" dirty="0">
                <a:latin typeface="Cambria" panose="02040503050406030204" pitchFamily="18" charset="0"/>
              </a:rPr>
              <a:t>i</a:t>
            </a:r>
            <a:r>
              <a:rPr lang="en-US" dirty="0">
                <a:latin typeface="Cambria" panose="02040503050406030204" pitchFamily="18" charset="0"/>
              </a:rPr>
              <a:t> </a:t>
            </a:r>
            <a:r>
              <a:rPr lang="ro-RO" dirty="0">
                <a:latin typeface="Cambria" panose="02040503050406030204" pitchFamily="18" charset="0"/>
              </a:rPr>
              <a:t>mai vechi se va completa cu câmpul Calificarea)</a:t>
            </a:r>
          </a:p>
          <a:p>
            <a:pPr lvl="1"/>
            <a:r>
              <a:rPr lang="ro-RO" dirty="0">
                <a:latin typeface="Cambria" panose="02040503050406030204" pitchFamily="18" charset="0"/>
              </a:rPr>
              <a:t>Seria diplomei (de ex. </a:t>
            </a:r>
            <a:r>
              <a:rPr lang="ro-RO" i="1" dirty="0">
                <a:latin typeface="Cambria" panose="02040503050406030204" pitchFamily="18" charset="0"/>
              </a:rPr>
              <a:t>DR, DRP</a:t>
            </a:r>
            <a:r>
              <a:rPr lang="en-US" i="1" dirty="0">
                <a:latin typeface="Cambria" panose="02040503050406030204" pitchFamily="18" charset="0"/>
              </a:rPr>
              <a:t> etc</a:t>
            </a:r>
            <a:r>
              <a:rPr lang="en-US" dirty="0">
                <a:latin typeface="Cambria" panose="02040503050406030204" pitchFamily="18" charset="0"/>
              </a:rPr>
              <a:t>.)</a:t>
            </a:r>
            <a:endParaRPr lang="ro-RO" dirty="0">
              <a:latin typeface="Cambria" panose="02040503050406030204" pitchFamily="18" charset="0"/>
            </a:endParaRPr>
          </a:p>
          <a:p>
            <a:pPr lvl="1"/>
            <a:r>
              <a:rPr lang="ro-RO" dirty="0">
                <a:latin typeface="Cambria" panose="02040503050406030204" pitchFamily="18" charset="0"/>
              </a:rPr>
              <a:t>Numărul diplomei</a:t>
            </a:r>
            <a:r>
              <a:rPr lang="en-US" dirty="0">
                <a:latin typeface="Cambria" panose="02040503050406030204" pitchFamily="18" charset="0"/>
              </a:rPr>
              <a:t> (de ex. </a:t>
            </a:r>
            <a:r>
              <a:rPr lang="en-US" i="1" dirty="0">
                <a:latin typeface="Cambria" panose="02040503050406030204" pitchFamily="18" charset="0"/>
              </a:rPr>
              <a:t>00002345, 283928 </a:t>
            </a:r>
            <a:r>
              <a:rPr lang="en-US" dirty="0">
                <a:latin typeface="Cambria" panose="02040503050406030204" pitchFamily="18" charset="0"/>
              </a:rPr>
              <a:t>etc.)</a:t>
            </a:r>
            <a:endParaRPr lang="ro-RO" dirty="0">
              <a:latin typeface="Cambria" panose="02040503050406030204" pitchFamily="18" charset="0"/>
            </a:endParaRPr>
          </a:p>
          <a:p>
            <a:pPr lvl="1"/>
            <a:r>
              <a:rPr lang="ro-RO" dirty="0">
                <a:latin typeface="Cambria" panose="02040503050406030204" pitchFamily="18" charset="0"/>
              </a:rPr>
              <a:t>Data hotărârii comisiei</a:t>
            </a:r>
            <a:r>
              <a:rPr lang="en-US" dirty="0">
                <a:latin typeface="Cambria" panose="02040503050406030204" pitchFamily="18" charset="0"/>
              </a:rPr>
              <a:t> (de ex. </a:t>
            </a:r>
            <a:r>
              <a:rPr lang="en-US" i="1" dirty="0">
                <a:latin typeface="Cambria" panose="02040503050406030204" pitchFamily="18" charset="0"/>
              </a:rPr>
              <a:t>12.07.1989</a:t>
            </a:r>
            <a:r>
              <a:rPr lang="en-US" dirty="0">
                <a:latin typeface="Cambria" panose="02040503050406030204" pitchFamily="18" charset="0"/>
              </a:rPr>
              <a:t>)</a:t>
            </a:r>
            <a:endParaRPr lang="ro-RO" dirty="0">
              <a:latin typeface="Cambria" panose="02040503050406030204" pitchFamily="18" charset="0"/>
            </a:endParaRPr>
          </a:p>
          <a:p>
            <a:endParaRPr lang="ro-RO" dirty="0">
              <a:latin typeface="Cambria" panose="02040503050406030204" pitchFamily="18" charset="0"/>
            </a:endParaRPr>
          </a:p>
          <a:p>
            <a:endParaRPr lang="ro-RO" dirty="0">
              <a:latin typeface="Cambria" panose="02040503050406030204" pitchFamily="18" charset="0"/>
            </a:endParaRPr>
          </a:p>
          <a:p>
            <a:pPr marL="342900" indent="-342900"/>
            <a:endParaRPr lang="ro-RO" dirty="0">
              <a:latin typeface="Cambria" panose="02040503050406030204" pitchFamily="18" charset="0"/>
            </a:endParaRPr>
          </a:p>
          <a:p>
            <a:pPr marL="342900" indent="-342900"/>
            <a:endParaRPr lang="ro-RO" dirty="0">
              <a:latin typeface="Cambria" panose="02040503050406030204" pitchFamily="18" charset="0"/>
            </a:endParaRPr>
          </a:p>
        </p:txBody>
      </p:sp>
    </p:spTree>
    <p:extLst>
      <p:ext uri="{BB962C8B-B14F-4D97-AF65-F5344CB8AC3E}">
        <p14:creationId xmlns:p14="http://schemas.microsoft.com/office/powerpoint/2010/main" val="29769227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270" y="902990"/>
            <a:ext cx="9931460" cy="665751"/>
          </a:xfrm>
        </p:spPr>
        <p:txBody>
          <a:bodyPr>
            <a:normAutofit fontScale="90000"/>
          </a:bodyPr>
          <a:lstStyle/>
          <a:p>
            <a:r>
              <a:rPr lang="pt-BR" sz="2800" b="1" dirty="0">
                <a:solidFill>
                  <a:schemeClr val="accent4">
                    <a:lumMod val="75000"/>
                  </a:schemeClr>
                </a:solidFill>
                <a:latin typeface="Cambria" panose="02040503050406030204" pitchFamily="18" charset="0"/>
              </a:rPr>
              <a:t>Actualizarea datelor despre </a:t>
            </a:r>
            <a:r>
              <a:rPr lang="ro-RO" sz="2800" b="1" dirty="0">
                <a:solidFill>
                  <a:schemeClr val="accent4">
                    <a:lumMod val="75000"/>
                  </a:schemeClr>
                </a:solidFill>
                <a:latin typeface="Cambria" panose="02040503050406030204" pitchFamily="18" charset="0"/>
              </a:rPr>
              <a:t>angajați. </a:t>
            </a:r>
            <a:r>
              <a:rPr lang="ro-RO" sz="2800" b="1" dirty="0">
                <a:solidFill>
                  <a:srgbClr val="483C90"/>
                </a:solidFill>
                <a:latin typeface="Cambria" panose="02040503050406030204" pitchFamily="18" charset="0"/>
              </a:rPr>
              <a:t>Personal de conducere</a:t>
            </a:r>
            <a:r>
              <a:rPr lang="ro-RO" sz="2800" b="1" i="1" dirty="0">
                <a:solidFill>
                  <a:srgbClr val="483C90"/>
                </a:solidFill>
                <a:latin typeface="Cambria" panose="02040503050406030204" pitchFamily="18" charset="0"/>
              </a:rPr>
              <a:t> </a:t>
            </a:r>
            <a:r>
              <a:rPr lang="ro-RO" sz="2800" b="1" i="1" dirty="0">
                <a:solidFill>
                  <a:schemeClr val="accent4">
                    <a:lumMod val="75000"/>
                  </a:schemeClr>
                </a:solidFill>
                <a:latin typeface="Cambria" panose="02040503050406030204" pitchFamily="18" charset="0"/>
              </a:rPr>
              <a:t>(6)</a:t>
            </a:r>
            <a:endParaRPr lang="en-US" sz="2800" b="1" dirty="0">
              <a:solidFill>
                <a:schemeClr val="accent4">
                  <a:lumMod val="75000"/>
                </a:schemeClr>
              </a:solidFill>
              <a:latin typeface="Cambria" panose="02040503050406030204" pitchFamily="18" charset="0"/>
            </a:endParaRPr>
          </a:p>
        </p:txBody>
      </p:sp>
      <p:sp>
        <p:nvSpPr>
          <p:cNvPr id="5" name="Content Placeholder 4">
            <a:extLst>
              <a:ext uri="{FF2B5EF4-FFF2-40B4-BE49-F238E27FC236}">
                <a16:creationId xmlns:a16="http://schemas.microsoft.com/office/drawing/2014/main" id="{2EBC3CD4-CB5F-4728-B908-43F82F7A52FB}"/>
              </a:ext>
            </a:extLst>
          </p:cNvPr>
          <p:cNvSpPr>
            <a:spLocks noGrp="1"/>
          </p:cNvSpPr>
          <p:nvPr>
            <p:ph idx="1"/>
          </p:nvPr>
        </p:nvSpPr>
        <p:spPr>
          <a:xfrm>
            <a:off x="1130270" y="1568741"/>
            <a:ext cx="10077422" cy="2944536"/>
          </a:xfrm>
        </p:spPr>
        <p:txBody>
          <a:bodyPr>
            <a:normAutofit fontScale="77500" lnSpcReduction="20000"/>
          </a:bodyPr>
          <a:lstStyle/>
          <a:p>
            <a:pPr marL="0" indent="0">
              <a:buNone/>
            </a:pPr>
            <a:r>
              <a:rPr lang="ro-RO" sz="2200" b="1" dirty="0">
                <a:solidFill>
                  <a:srgbClr val="FF0000"/>
                </a:solidFill>
                <a:latin typeface="Cambria" panose="02040503050406030204" pitchFamily="18" charset="0"/>
              </a:rPr>
              <a:t>Fila Studii de recalificare</a:t>
            </a:r>
            <a:endParaRPr lang="ro-RO" dirty="0">
              <a:latin typeface="Cambria" panose="02040503050406030204" pitchFamily="18" charset="0"/>
            </a:endParaRPr>
          </a:p>
          <a:p>
            <a:r>
              <a:rPr lang="ro-RO" b="1" dirty="0">
                <a:solidFill>
                  <a:schemeClr val="accent6">
                    <a:lumMod val="50000"/>
                  </a:schemeClr>
                </a:solidFill>
                <a:latin typeface="Cambria" panose="02040503050406030204" pitchFamily="18" charset="0"/>
              </a:rPr>
              <a:t>Studii de recalificare </a:t>
            </a:r>
            <a:r>
              <a:rPr lang="ro-RO" dirty="0">
                <a:latin typeface="Cambria" panose="02040503050406030204" pitchFamily="18" charset="0"/>
              </a:rPr>
              <a:t>– dacă angajatul are studii de recalificare se va bifa această opțiune și </a:t>
            </a:r>
            <a:r>
              <a:rPr lang="ro-RO" b="1" dirty="0">
                <a:latin typeface="Cambria" panose="02040503050406030204" pitchFamily="18" charset="0"/>
              </a:rPr>
              <a:t>obligatoriu</a:t>
            </a:r>
            <a:r>
              <a:rPr lang="ro-RO" dirty="0">
                <a:latin typeface="Cambria" panose="02040503050406030204" pitchFamily="18" charset="0"/>
              </a:rPr>
              <a:t> se vor completa câmpurile de mai jos:</a:t>
            </a:r>
          </a:p>
          <a:p>
            <a:pPr lvl="1"/>
            <a:r>
              <a:rPr lang="ro-RO" dirty="0">
                <a:latin typeface="Cambria" panose="02040503050406030204" pitchFamily="18" charset="0"/>
              </a:rPr>
              <a:t>Domeniul general de studii;</a:t>
            </a:r>
          </a:p>
          <a:p>
            <a:pPr lvl="1"/>
            <a:r>
              <a:rPr lang="ro-RO" dirty="0">
                <a:latin typeface="Cambria" panose="02040503050406030204" pitchFamily="18" charset="0"/>
              </a:rPr>
              <a:t>Domeniul de formare profesională;</a:t>
            </a:r>
          </a:p>
          <a:p>
            <a:pPr lvl="1"/>
            <a:r>
              <a:rPr lang="ro-RO" dirty="0">
                <a:latin typeface="Cambria" panose="02040503050406030204" pitchFamily="18" charset="0"/>
              </a:rPr>
              <a:t>Specialitatea;</a:t>
            </a:r>
          </a:p>
          <a:p>
            <a:pPr lvl="1"/>
            <a:r>
              <a:rPr lang="ro-RO" dirty="0">
                <a:latin typeface="Cambria" panose="02040503050406030204" pitchFamily="18" charset="0"/>
              </a:rPr>
              <a:t>Titlul;</a:t>
            </a:r>
          </a:p>
          <a:p>
            <a:pPr lvl="1"/>
            <a:r>
              <a:rPr lang="ro-RO" dirty="0">
                <a:latin typeface="Cambria" panose="02040503050406030204" pitchFamily="18" charset="0"/>
              </a:rPr>
              <a:t>Seria diplomei (de ex. </a:t>
            </a:r>
            <a:r>
              <a:rPr lang="ro-RO" i="1" dirty="0">
                <a:latin typeface="Cambria" panose="02040503050406030204" pitchFamily="18" charset="0"/>
              </a:rPr>
              <a:t>ACS, ARP</a:t>
            </a:r>
            <a:r>
              <a:rPr lang="en-US" i="1" dirty="0">
                <a:latin typeface="Cambria" panose="02040503050406030204" pitchFamily="18" charset="0"/>
              </a:rPr>
              <a:t> etc</a:t>
            </a:r>
            <a:r>
              <a:rPr lang="en-US" dirty="0">
                <a:latin typeface="Cambria" panose="02040503050406030204" pitchFamily="18" charset="0"/>
              </a:rPr>
              <a:t>.)</a:t>
            </a:r>
            <a:endParaRPr lang="ro-RO" dirty="0">
              <a:latin typeface="Cambria" panose="02040503050406030204" pitchFamily="18" charset="0"/>
            </a:endParaRPr>
          </a:p>
          <a:p>
            <a:pPr lvl="1"/>
            <a:r>
              <a:rPr lang="ro-RO" dirty="0">
                <a:latin typeface="Cambria" panose="02040503050406030204" pitchFamily="18" charset="0"/>
              </a:rPr>
              <a:t>Numărul diplomei</a:t>
            </a:r>
            <a:r>
              <a:rPr lang="en-US" dirty="0">
                <a:latin typeface="Cambria" panose="02040503050406030204" pitchFamily="18" charset="0"/>
              </a:rPr>
              <a:t> (de ex. </a:t>
            </a:r>
            <a:r>
              <a:rPr lang="en-US" i="1" dirty="0">
                <a:latin typeface="Cambria" panose="02040503050406030204" pitchFamily="18" charset="0"/>
              </a:rPr>
              <a:t>00002345</a:t>
            </a:r>
            <a:r>
              <a:rPr lang="en-US" dirty="0">
                <a:latin typeface="Cambria" panose="02040503050406030204" pitchFamily="18" charset="0"/>
              </a:rPr>
              <a:t>)</a:t>
            </a:r>
            <a:endParaRPr lang="ro-RO" dirty="0">
              <a:latin typeface="Cambria" panose="02040503050406030204" pitchFamily="18" charset="0"/>
            </a:endParaRPr>
          </a:p>
          <a:p>
            <a:pPr lvl="1"/>
            <a:r>
              <a:rPr lang="ro-RO" dirty="0">
                <a:latin typeface="Cambria" panose="02040503050406030204" pitchFamily="18" charset="0"/>
              </a:rPr>
              <a:t>Data hotărârii comisiei</a:t>
            </a:r>
            <a:r>
              <a:rPr lang="en-US" dirty="0">
                <a:latin typeface="Cambria" panose="02040503050406030204" pitchFamily="18" charset="0"/>
              </a:rPr>
              <a:t> (de ex. </a:t>
            </a:r>
            <a:r>
              <a:rPr lang="en-US" i="1" dirty="0">
                <a:latin typeface="Cambria" panose="02040503050406030204" pitchFamily="18" charset="0"/>
              </a:rPr>
              <a:t>12.07.</a:t>
            </a:r>
            <a:r>
              <a:rPr lang="ro-RO" i="1" dirty="0">
                <a:latin typeface="Cambria" panose="02040503050406030204" pitchFamily="18" charset="0"/>
              </a:rPr>
              <a:t>201</a:t>
            </a:r>
            <a:r>
              <a:rPr lang="en-US" i="1" dirty="0">
                <a:latin typeface="Cambria" panose="02040503050406030204" pitchFamily="18" charset="0"/>
              </a:rPr>
              <a:t>9</a:t>
            </a:r>
            <a:r>
              <a:rPr lang="en-US" dirty="0">
                <a:latin typeface="Cambria" panose="02040503050406030204" pitchFamily="18" charset="0"/>
              </a:rPr>
              <a:t>)</a:t>
            </a:r>
            <a:endParaRPr lang="ro-RO" dirty="0">
              <a:latin typeface="Cambria" panose="02040503050406030204" pitchFamily="18" charset="0"/>
            </a:endParaRPr>
          </a:p>
          <a:p>
            <a:endParaRPr lang="ro-RO" dirty="0">
              <a:latin typeface="Cambria" panose="02040503050406030204" pitchFamily="18" charset="0"/>
            </a:endParaRPr>
          </a:p>
          <a:p>
            <a:pPr marL="342900" indent="-342900"/>
            <a:endParaRPr lang="ro-RO" dirty="0">
              <a:latin typeface="Cambria" panose="02040503050406030204" pitchFamily="18" charset="0"/>
            </a:endParaRPr>
          </a:p>
          <a:p>
            <a:pPr marL="342900" indent="-342900"/>
            <a:endParaRPr lang="ro-RO" dirty="0">
              <a:latin typeface="Cambria" panose="02040503050406030204" pitchFamily="18" charset="0"/>
            </a:endParaRPr>
          </a:p>
        </p:txBody>
      </p:sp>
    </p:spTree>
    <p:extLst>
      <p:ext uri="{BB962C8B-B14F-4D97-AF65-F5344CB8AC3E}">
        <p14:creationId xmlns:p14="http://schemas.microsoft.com/office/powerpoint/2010/main" val="190732187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270" y="902990"/>
            <a:ext cx="9931460" cy="665751"/>
          </a:xfrm>
        </p:spPr>
        <p:txBody>
          <a:bodyPr>
            <a:normAutofit fontScale="90000"/>
          </a:bodyPr>
          <a:lstStyle/>
          <a:p>
            <a:r>
              <a:rPr lang="pt-BR" sz="2800" b="1" dirty="0">
                <a:solidFill>
                  <a:schemeClr val="accent4">
                    <a:lumMod val="75000"/>
                  </a:schemeClr>
                </a:solidFill>
                <a:latin typeface="Cambria" panose="02040503050406030204" pitchFamily="18" charset="0"/>
              </a:rPr>
              <a:t>Actualizarea datelor despre </a:t>
            </a:r>
            <a:r>
              <a:rPr lang="ro-RO" sz="2800" b="1" dirty="0">
                <a:solidFill>
                  <a:schemeClr val="accent4">
                    <a:lumMod val="75000"/>
                  </a:schemeClr>
                </a:solidFill>
                <a:latin typeface="Cambria" panose="02040503050406030204" pitchFamily="18" charset="0"/>
              </a:rPr>
              <a:t>angajați. </a:t>
            </a:r>
            <a:r>
              <a:rPr lang="ro-RO" sz="2800" b="1" dirty="0">
                <a:solidFill>
                  <a:srgbClr val="483C90"/>
                </a:solidFill>
                <a:latin typeface="Cambria" panose="02040503050406030204" pitchFamily="18" charset="0"/>
              </a:rPr>
              <a:t>Personal didactic auxiliar și Nedidactic</a:t>
            </a:r>
            <a:endParaRPr lang="en-US" sz="2800" b="1" dirty="0">
              <a:solidFill>
                <a:schemeClr val="accent4">
                  <a:lumMod val="75000"/>
                </a:schemeClr>
              </a:solidFill>
              <a:latin typeface="Cambria" panose="02040503050406030204" pitchFamily="18" charset="0"/>
            </a:endParaRPr>
          </a:p>
        </p:txBody>
      </p:sp>
      <p:sp>
        <p:nvSpPr>
          <p:cNvPr id="5" name="Content Placeholder 4">
            <a:extLst>
              <a:ext uri="{FF2B5EF4-FFF2-40B4-BE49-F238E27FC236}">
                <a16:creationId xmlns:a16="http://schemas.microsoft.com/office/drawing/2014/main" id="{2EBC3CD4-CB5F-4728-B908-43F82F7A52FB}"/>
              </a:ext>
            </a:extLst>
          </p:cNvPr>
          <p:cNvSpPr>
            <a:spLocks noGrp="1"/>
          </p:cNvSpPr>
          <p:nvPr>
            <p:ph idx="1"/>
          </p:nvPr>
        </p:nvSpPr>
        <p:spPr>
          <a:xfrm>
            <a:off x="1130270" y="2457974"/>
            <a:ext cx="10077422" cy="3363985"/>
          </a:xfrm>
        </p:spPr>
        <p:txBody>
          <a:bodyPr>
            <a:normAutofit/>
          </a:bodyPr>
          <a:lstStyle/>
          <a:p>
            <a:pPr marL="0" indent="0">
              <a:buNone/>
            </a:pPr>
            <a:r>
              <a:rPr lang="ro-RO" sz="2200" b="1" dirty="0">
                <a:solidFill>
                  <a:srgbClr val="FF0000"/>
                </a:solidFill>
                <a:latin typeface="Cambria" panose="02040503050406030204" pitchFamily="18" charset="0"/>
              </a:rPr>
              <a:t>Fișele Personalului nedidactic și celui didactic auxiliar se completează similar fișelor cadrului didactic și celui de conducere.</a:t>
            </a:r>
            <a:endParaRPr lang="ro-RO" dirty="0">
              <a:latin typeface="Cambria" panose="02040503050406030204" pitchFamily="18" charset="0"/>
            </a:endParaRPr>
          </a:p>
          <a:p>
            <a:endParaRPr lang="ro-RO" dirty="0">
              <a:latin typeface="Cambria" panose="02040503050406030204" pitchFamily="18" charset="0"/>
            </a:endParaRPr>
          </a:p>
          <a:p>
            <a:pPr marL="342900" indent="-342900"/>
            <a:endParaRPr lang="ro-RO" dirty="0">
              <a:latin typeface="Cambria" panose="02040503050406030204" pitchFamily="18" charset="0"/>
            </a:endParaRPr>
          </a:p>
          <a:p>
            <a:pPr marL="342900" indent="-342900"/>
            <a:endParaRPr lang="ro-RO" dirty="0">
              <a:latin typeface="Cambria" panose="02040503050406030204" pitchFamily="18" charset="0"/>
            </a:endParaRPr>
          </a:p>
        </p:txBody>
      </p:sp>
    </p:spTree>
    <p:extLst>
      <p:ext uri="{BB962C8B-B14F-4D97-AF65-F5344CB8AC3E}">
        <p14:creationId xmlns:p14="http://schemas.microsoft.com/office/powerpoint/2010/main" val="208222754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270" y="861045"/>
            <a:ext cx="9699917" cy="1049235"/>
          </a:xfrm>
        </p:spPr>
        <p:txBody>
          <a:bodyPr>
            <a:normAutofit/>
          </a:bodyPr>
          <a:lstStyle/>
          <a:p>
            <a:r>
              <a:rPr lang="ro-RO" b="1" dirty="0">
                <a:solidFill>
                  <a:schemeClr val="accent1"/>
                </a:solidFill>
                <a:latin typeface="Cambria" panose="02040503050406030204" pitchFamily="18" charset="0"/>
              </a:rPr>
              <a:t>Confirmarea finalizării etapei de deschidere a anului de studii</a:t>
            </a:r>
            <a:endParaRPr lang="pt-BR" b="1" dirty="0">
              <a:solidFill>
                <a:schemeClr val="accent1"/>
              </a:solidFill>
              <a:latin typeface="Cambria" panose="02040503050406030204" pitchFamily="18" charset="0"/>
            </a:endParaRPr>
          </a:p>
        </p:txBody>
      </p:sp>
      <p:sp>
        <p:nvSpPr>
          <p:cNvPr id="5" name="Content Placeholder 4">
            <a:extLst>
              <a:ext uri="{FF2B5EF4-FFF2-40B4-BE49-F238E27FC236}">
                <a16:creationId xmlns:a16="http://schemas.microsoft.com/office/drawing/2014/main" id="{2EBC3CD4-CB5F-4728-B908-43F82F7A52FB}"/>
              </a:ext>
            </a:extLst>
          </p:cNvPr>
          <p:cNvSpPr>
            <a:spLocks noGrp="1"/>
          </p:cNvSpPr>
          <p:nvPr>
            <p:ph idx="1"/>
          </p:nvPr>
        </p:nvSpPr>
        <p:spPr>
          <a:xfrm>
            <a:off x="1130270" y="1753299"/>
            <a:ext cx="9817363" cy="4479721"/>
          </a:xfrm>
        </p:spPr>
        <p:txBody>
          <a:bodyPr>
            <a:normAutofit/>
          </a:bodyPr>
          <a:lstStyle/>
          <a:p>
            <a:pPr marL="342900" indent="-342900"/>
            <a:r>
              <a:rPr lang="ro-RO" sz="1800" b="1" dirty="0">
                <a:solidFill>
                  <a:srgbClr val="FF0000"/>
                </a:solidFill>
                <a:latin typeface="Cambria" panose="02040503050406030204" pitchFamily="18" charset="0"/>
              </a:rPr>
              <a:t>Meniul Administrare – Etapele de introducere a datelor. </a:t>
            </a:r>
            <a:r>
              <a:rPr lang="ro-RO" sz="1800" b="1" dirty="0">
                <a:solidFill>
                  <a:schemeClr val="accent6">
                    <a:lumMod val="50000"/>
                  </a:schemeClr>
                </a:solidFill>
                <a:latin typeface="Cambria" panose="02040503050406030204" pitchFamily="18" charset="0"/>
              </a:rPr>
              <a:t>După finalizarea actualizării datelor pentru Etapa 1 – Deschiderea anului de studii, în mod obligatoriu se va confirma acest fapt. </a:t>
            </a:r>
            <a:r>
              <a:rPr lang="ro-RO" sz="1800" b="1" dirty="0">
                <a:solidFill>
                  <a:schemeClr val="accent6">
                    <a:lumMod val="75000"/>
                  </a:schemeClr>
                </a:solidFill>
                <a:latin typeface="Cambria" panose="02040503050406030204" pitchFamily="18" charset="0"/>
              </a:rPr>
              <a:t>Confirmarea este necesară pentru a anunța MECC că informația pentru instituția dată este completă și acesta poate folosi toate rapoartele generate de sistem</a:t>
            </a:r>
            <a:r>
              <a:rPr lang="ro-RO" sz="1800" b="1" dirty="0">
                <a:solidFill>
                  <a:schemeClr val="accent6">
                    <a:lumMod val="50000"/>
                  </a:schemeClr>
                </a:solidFill>
                <a:latin typeface="Cambria" panose="02040503050406030204" pitchFamily="18" charset="0"/>
              </a:rPr>
              <a:t>.</a:t>
            </a:r>
          </a:p>
          <a:p>
            <a:pPr marL="342900" indent="-342900"/>
            <a:r>
              <a:rPr lang="ro-RO" sz="1600" b="1" dirty="0">
                <a:latin typeface="Cambria" panose="02040503050406030204" pitchFamily="18" charset="0"/>
              </a:rPr>
              <a:t>Pentru confirmare se va accesa plusul </a:t>
            </a:r>
            <a:r>
              <a:rPr lang="ro-RO" sz="1600" b="1" dirty="0">
                <a:solidFill>
                  <a:schemeClr val="accent6">
                    <a:lumMod val="75000"/>
                  </a:schemeClr>
                </a:solidFill>
                <a:latin typeface="Cambria" panose="02040503050406030204" pitchFamily="18" charset="0"/>
              </a:rPr>
              <a:t>(+) </a:t>
            </a:r>
            <a:r>
              <a:rPr lang="ro-RO" sz="1600" b="1" dirty="0">
                <a:latin typeface="Cambria" panose="02040503050406030204" pitchFamily="18" charset="0"/>
              </a:rPr>
              <a:t>din coloana </a:t>
            </a:r>
            <a:r>
              <a:rPr lang="ro-RO" sz="1600" b="1" dirty="0">
                <a:solidFill>
                  <a:schemeClr val="accent6">
                    <a:lumMod val="75000"/>
                  </a:schemeClr>
                </a:solidFill>
                <a:latin typeface="Cambria" panose="02040503050406030204" pitchFamily="18" charset="0"/>
              </a:rPr>
              <a:t>Deschiderea anului </a:t>
            </a:r>
            <a:r>
              <a:rPr lang="ro-RO" sz="1600" b="1" dirty="0">
                <a:latin typeface="Cambria" panose="02040503050406030204" pitchFamily="18" charset="0"/>
              </a:rPr>
              <a:t>și se va bifa opțiunea </a:t>
            </a:r>
            <a:r>
              <a:rPr lang="ro-RO" sz="1600" b="1" dirty="0">
                <a:solidFill>
                  <a:schemeClr val="accent6">
                    <a:lumMod val="75000"/>
                  </a:schemeClr>
                </a:solidFill>
                <a:latin typeface="Cambria" panose="02040503050406030204" pitchFamily="18" charset="0"/>
              </a:rPr>
              <a:t>Da</a:t>
            </a:r>
            <a:r>
              <a:rPr lang="ro-RO" sz="1600" b="1" dirty="0">
                <a:latin typeface="Cambria" panose="02040503050406030204" pitchFamily="18" charset="0"/>
              </a:rPr>
              <a:t> de la câmpul </a:t>
            </a:r>
            <a:r>
              <a:rPr lang="ro-RO" sz="1600" b="1" dirty="0">
                <a:solidFill>
                  <a:schemeClr val="accent6">
                    <a:lumMod val="75000"/>
                  </a:schemeClr>
                </a:solidFill>
                <a:latin typeface="Cambria" panose="02040503050406030204" pitchFamily="18" charset="0"/>
              </a:rPr>
              <a:t>Etapa completă</a:t>
            </a:r>
            <a:r>
              <a:rPr lang="ro-RO" sz="1600" b="1" dirty="0">
                <a:latin typeface="Cambria" panose="02040503050406030204" pitchFamily="18" charset="0"/>
              </a:rPr>
              <a:t>, după care se va salva.</a:t>
            </a:r>
            <a:endParaRPr lang="ro-RO" sz="1600" dirty="0">
              <a:latin typeface="Cambria" panose="02040503050406030204" pitchFamily="18" charset="0"/>
            </a:endParaRPr>
          </a:p>
        </p:txBody>
      </p:sp>
      <p:pic>
        <p:nvPicPr>
          <p:cNvPr id="3" name="Picture 2">
            <a:extLst>
              <a:ext uri="{FF2B5EF4-FFF2-40B4-BE49-F238E27FC236}">
                <a16:creationId xmlns:a16="http://schemas.microsoft.com/office/drawing/2014/main" id="{3E40F01E-87A2-48B6-952D-0F23739EA222}"/>
              </a:ext>
            </a:extLst>
          </p:cNvPr>
          <p:cNvPicPr>
            <a:picLocks noChangeAspect="1"/>
          </p:cNvPicPr>
          <p:nvPr/>
        </p:nvPicPr>
        <p:blipFill>
          <a:blip r:embed="rId3"/>
          <a:stretch>
            <a:fillRect/>
          </a:stretch>
        </p:blipFill>
        <p:spPr>
          <a:xfrm>
            <a:off x="427839" y="3867444"/>
            <a:ext cx="6350466" cy="2397556"/>
          </a:xfrm>
          <a:prstGeom prst="rect">
            <a:avLst/>
          </a:prstGeom>
          <a:ln>
            <a:noFill/>
          </a:ln>
          <a:effectLst>
            <a:outerShdw blurRad="292100" dist="139700" dir="2700000" algn="tl" rotWithShape="0">
              <a:srgbClr val="333333">
                <a:alpha val="65000"/>
              </a:srgbClr>
            </a:outerShdw>
          </a:effectLst>
        </p:spPr>
      </p:pic>
      <p:pic>
        <p:nvPicPr>
          <p:cNvPr id="4" name="Picture 3">
            <a:extLst>
              <a:ext uri="{FF2B5EF4-FFF2-40B4-BE49-F238E27FC236}">
                <a16:creationId xmlns:a16="http://schemas.microsoft.com/office/drawing/2014/main" id="{D5069830-74DD-44C2-9C1C-DB88B919A6B2}"/>
              </a:ext>
            </a:extLst>
          </p:cNvPr>
          <p:cNvPicPr>
            <a:picLocks noChangeAspect="1"/>
          </p:cNvPicPr>
          <p:nvPr/>
        </p:nvPicPr>
        <p:blipFill>
          <a:blip r:embed="rId4"/>
          <a:stretch>
            <a:fillRect/>
          </a:stretch>
        </p:blipFill>
        <p:spPr>
          <a:xfrm>
            <a:off x="6159835" y="4173986"/>
            <a:ext cx="5700581" cy="248731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3417067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r>
              <a:rPr lang="ro-MD" b="1" dirty="0">
                <a:solidFill>
                  <a:schemeClr val="accent1"/>
                </a:solidFill>
                <a:latin typeface="Cambria" panose="02040503050406030204" pitchFamily="18" charset="0"/>
              </a:rPr>
              <a:t>Etapa I. Deschiderea anului de studii</a:t>
            </a:r>
            <a:endParaRPr lang="en-US" b="1" dirty="0">
              <a:solidFill>
                <a:schemeClr val="accent1"/>
              </a:solidFill>
              <a:latin typeface="Cambria" panose="02040503050406030204" pitchFamily="18" charset="0"/>
            </a:endParaRPr>
          </a:p>
        </p:txBody>
      </p:sp>
      <p:sp>
        <p:nvSpPr>
          <p:cNvPr id="8" name="Text Placeholder 7">
            <a:extLst>
              <a:ext uri="{FF2B5EF4-FFF2-40B4-BE49-F238E27FC236}">
                <a16:creationId xmlns:a16="http://schemas.microsoft.com/office/drawing/2014/main" id="{4CD41116-B075-4984-91B1-DD3CFFD7153F}"/>
              </a:ext>
            </a:extLst>
          </p:cNvPr>
          <p:cNvSpPr>
            <a:spLocks noGrp="1"/>
          </p:cNvSpPr>
          <p:nvPr>
            <p:ph type="body" idx="1"/>
          </p:nvPr>
        </p:nvSpPr>
        <p:spPr/>
        <p:txBody>
          <a:bodyPr/>
          <a:lstStyle/>
          <a:p>
            <a:pPr algn="r"/>
            <a:r>
              <a:rPr lang="ro-RO" dirty="0"/>
              <a:t>Perioada: 15 septembrie -  30 septembrie </a:t>
            </a:r>
            <a:br>
              <a:rPr lang="ro-RO" dirty="0"/>
            </a:br>
            <a:r>
              <a:rPr lang="ro-RO" dirty="0"/>
              <a:t>a anului curent</a:t>
            </a:r>
            <a:endParaRPr lang="en-US" dirty="0"/>
          </a:p>
        </p:txBody>
      </p:sp>
    </p:spTree>
    <p:extLst>
      <p:ext uri="{BB962C8B-B14F-4D97-AF65-F5344CB8AC3E}">
        <p14:creationId xmlns:p14="http://schemas.microsoft.com/office/powerpoint/2010/main" val="37864334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r>
              <a:rPr lang="ro-MD" b="1" dirty="0">
                <a:solidFill>
                  <a:schemeClr val="accent1"/>
                </a:solidFill>
                <a:latin typeface="Cambria" panose="02040503050406030204" pitchFamily="18" charset="0"/>
              </a:rPr>
              <a:t>Etapa I. Deschiderea anului de studii</a:t>
            </a:r>
            <a:endParaRPr lang="en-US" b="1" dirty="0">
              <a:solidFill>
                <a:schemeClr val="accent1"/>
              </a:solidFill>
              <a:latin typeface="Cambria" panose="02040503050406030204" pitchFamily="18" charset="0"/>
            </a:endParaRPr>
          </a:p>
        </p:txBody>
      </p:sp>
      <p:sp>
        <p:nvSpPr>
          <p:cNvPr id="8" name="Text Placeholder 7">
            <a:extLst>
              <a:ext uri="{FF2B5EF4-FFF2-40B4-BE49-F238E27FC236}">
                <a16:creationId xmlns:a16="http://schemas.microsoft.com/office/drawing/2014/main" id="{4CD41116-B075-4984-91B1-DD3CFFD7153F}"/>
              </a:ext>
            </a:extLst>
          </p:cNvPr>
          <p:cNvSpPr>
            <a:spLocks noGrp="1"/>
          </p:cNvSpPr>
          <p:nvPr>
            <p:ph sz="half" idx="1"/>
          </p:nvPr>
        </p:nvSpPr>
        <p:spPr/>
        <p:txBody>
          <a:bodyPr>
            <a:normAutofit fontScale="70000" lnSpcReduction="20000"/>
          </a:bodyPr>
          <a:lstStyle/>
          <a:p>
            <a:pPr marL="0" lvl="0" indent="0">
              <a:buNone/>
            </a:pPr>
            <a:r>
              <a:rPr lang="ro-MD" sz="2600" b="1" dirty="0">
                <a:solidFill>
                  <a:srgbClr val="FF0000"/>
                </a:solidFill>
                <a:latin typeface="Cambria" panose="02040503050406030204" pitchFamily="18" charset="0"/>
              </a:rPr>
              <a:t>Acțiunile necesare de întreprins</a:t>
            </a:r>
          </a:p>
          <a:p>
            <a:pPr marL="342900" indent="-342900"/>
            <a:r>
              <a:rPr lang="ro-MD" sz="2100" b="1" dirty="0">
                <a:latin typeface="Cambria" panose="02040503050406030204" pitchFamily="18" charset="0"/>
              </a:rPr>
              <a:t>Actualizarea datelor despre instituție</a:t>
            </a:r>
            <a:endParaRPr lang="en-US" sz="2100" b="1" dirty="0">
              <a:latin typeface="Cambria" panose="02040503050406030204" pitchFamily="18" charset="0"/>
            </a:endParaRPr>
          </a:p>
          <a:p>
            <a:pPr marL="800100" lvl="1" indent="-342900"/>
            <a:r>
              <a:rPr lang="ro-MD" sz="2100" dirty="0">
                <a:latin typeface="Cambria" panose="02040503050406030204" pitchFamily="18" charset="0"/>
              </a:rPr>
              <a:t>Actualizarea datelor generale despre instituție;</a:t>
            </a:r>
          </a:p>
          <a:p>
            <a:pPr marL="800100" lvl="1" indent="-342900"/>
            <a:r>
              <a:rPr lang="ro-MD" sz="2100" dirty="0">
                <a:latin typeface="Cambria" panose="02040503050406030204" pitchFamily="18" charset="0"/>
              </a:rPr>
              <a:t>Crearea rețelei de clase;</a:t>
            </a:r>
          </a:p>
          <a:p>
            <a:pPr marL="800100" lvl="1" indent="-342900"/>
            <a:r>
              <a:rPr lang="ro-RO" sz="2100" dirty="0">
                <a:latin typeface="Cambria" panose="02040503050406030204" pitchFamily="18" charset="0"/>
              </a:rPr>
              <a:t>Actualizarea tuturor filelor din meniul Instituție;</a:t>
            </a:r>
          </a:p>
          <a:p>
            <a:pPr marL="342900" indent="-342900"/>
            <a:r>
              <a:rPr lang="ro-MD" sz="2100" b="1" dirty="0">
                <a:latin typeface="Cambria" panose="02040503050406030204" pitchFamily="18" charset="0"/>
              </a:rPr>
              <a:t>Actualizarea datelor despre utilizatorii SIME</a:t>
            </a:r>
          </a:p>
          <a:p>
            <a:pPr marL="800100" lvl="1" indent="-342900"/>
            <a:r>
              <a:rPr lang="ro-MD" sz="2100" dirty="0">
                <a:latin typeface="Cambria" panose="02040503050406030204" pitchFamily="18" charset="0"/>
              </a:rPr>
              <a:t>Actualizarea rolurilor;</a:t>
            </a:r>
          </a:p>
          <a:p>
            <a:pPr marL="800100" lvl="1" indent="-342900"/>
            <a:r>
              <a:rPr lang="ro-MD" sz="2100" dirty="0">
                <a:latin typeface="Cambria" panose="02040503050406030204" pitchFamily="18" charset="0"/>
              </a:rPr>
              <a:t>Actualizarea datelor despre utilizatori;</a:t>
            </a:r>
          </a:p>
          <a:p>
            <a:pPr marL="800100" lvl="1" indent="-342900"/>
            <a:r>
              <a:rPr lang="ro-MD" sz="2100" dirty="0">
                <a:latin typeface="Cambria" panose="02040503050406030204" pitchFamily="18" charset="0"/>
              </a:rPr>
              <a:t>Blocarea utilizatorilor concediați;</a:t>
            </a:r>
            <a:endParaRPr lang="ro-RO" sz="2300" dirty="0">
              <a:latin typeface="Cambria" panose="02040503050406030204" pitchFamily="18" charset="0"/>
            </a:endParaRPr>
          </a:p>
        </p:txBody>
      </p:sp>
      <p:sp>
        <p:nvSpPr>
          <p:cNvPr id="3" name="Content Placeholder 2">
            <a:extLst>
              <a:ext uri="{FF2B5EF4-FFF2-40B4-BE49-F238E27FC236}">
                <a16:creationId xmlns:a16="http://schemas.microsoft.com/office/drawing/2014/main" id="{16F1EFD1-669E-45CD-97A7-7FFACA02F867}"/>
              </a:ext>
            </a:extLst>
          </p:cNvPr>
          <p:cNvSpPr>
            <a:spLocks noGrp="1"/>
          </p:cNvSpPr>
          <p:nvPr>
            <p:ph sz="half" idx="2"/>
          </p:nvPr>
        </p:nvSpPr>
        <p:spPr>
          <a:xfrm>
            <a:off x="6213052" y="2306972"/>
            <a:ext cx="5028196" cy="4311942"/>
          </a:xfrm>
        </p:spPr>
        <p:txBody>
          <a:bodyPr>
            <a:normAutofit fontScale="70000" lnSpcReduction="20000"/>
          </a:bodyPr>
          <a:lstStyle/>
          <a:p>
            <a:pPr marL="342900" indent="-342900"/>
            <a:r>
              <a:rPr lang="ro-MD" b="1" dirty="0">
                <a:latin typeface="Cambria" panose="02040503050406030204" pitchFamily="18" charset="0"/>
              </a:rPr>
              <a:t>Actualizarea datelor despre elevi</a:t>
            </a:r>
          </a:p>
          <a:p>
            <a:pPr marL="800100" lvl="1" indent="-342900"/>
            <a:r>
              <a:rPr lang="ro-MD" dirty="0">
                <a:latin typeface="Cambria" panose="02040503050406030204" pitchFamily="18" charset="0"/>
              </a:rPr>
              <a:t>Promovarea elevilor din anul vechi în anul nou de studii;</a:t>
            </a:r>
          </a:p>
          <a:p>
            <a:pPr marL="800100" lvl="1" indent="-342900"/>
            <a:r>
              <a:rPr lang="ro-MD" dirty="0">
                <a:latin typeface="Cambria" panose="02040503050406030204" pitchFamily="18" charset="0"/>
              </a:rPr>
              <a:t>Transferul elevilor din alte instituții de învățământ;</a:t>
            </a:r>
          </a:p>
          <a:p>
            <a:pPr marL="800100" lvl="1" indent="-342900"/>
            <a:r>
              <a:rPr lang="ro-MD" dirty="0">
                <a:latin typeface="Cambria" panose="02040503050406030204" pitchFamily="18" charset="0"/>
              </a:rPr>
              <a:t>Adăugarea elevilor nou veniți în sistemul educațional al RM (cl.1, elevi veniți din străinătate);</a:t>
            </a:r>
          </a:p>
          <a:p>
            <a:pPr marL="800100" lvl="1" indent="-342900"/>
            <a:r>
              <a:rPr lang="ro-MD" dirty="0">
                <a:latin typeface="Cambria" panose="02040503050406030204" pitchFamily="18" charset="0"/>
              </a:rPr>
              <a:t>Actualizarea </a:t>
            </a:r>
            <a:r>
              <a:rPr lang="ro-RO" dirty="0">
                <a:latin typeface="Cambria" panose="02040503050406030204" pitchFamily="18" charset="0"/>
              </a:rPr>
              <a:t>tuturor filelor din fișa elevilor;</a:t>
            </a:r>
            <a:endParaRPr lang="ro-MD" dirty="0">
              <a:latin typeface="Cambria" panose="02040503050406030204" pitchFamily="18" charset="0"/>
            </a:endParaRPr>
          </a:p>
          <a:p>
            <a:pPr marL="800100" lvl="1" indent="-342900"/>
            <a:r>
              <a:rPr lang="ro-MD" dirty="0">
                <a:latin typeface="Cambria" panose="02040503050406030204" pitchFamily="18" charset="0"/>
              </a:rPr>
              <a:t>Crearea planului cadru al elevilor;</a:t>
            </a:r>
          </a:p>
          <a:p>
            <a:pPr marL="342900" indent="-342900"/>
            <a:r>
              <a:rPr lang="ro-MD" b="1" dirty="0">
                <a:latin typeface="Cambria" panose="02040503050406030204" pitchFamily="18" charset="0"/>
              </a:rPr>
              <a:t>Actualizarea datelor despre angajați</a:t>
            </a:r>
          </a:p>
          <a:p>
            <a:pPr marL="800100" lvl="1" indent="-342900"/>
            <a:r>
              <a:rPr lang="ro-MD" dirty="0">
                <a:latin typeface="Cambria" panose="02040503050406030204" pitchFamily="18" charset="0"/>
              </a:rPr>
              <a:t>Transferul angajaților concediați în noul an de studii;</a:t>
            </a:r>
          </a:p>
          <a:p>
            <a:pPr marL="800100" lvl="1" indent="-342900"/>
            <a:r>
              <a:rPr lang="ro-MD" dirty="0">
                <a:latin typeface="Cambria" panose="02040503050406030204" pitchFamily="18" charset="0"/>
              </a:rPr>
              <a:t>Actualizarea </a:t>
            </a:r>
            <a:r>
              <a:rPr lang="ro-RO" dirty="0">
                <a:latin typeface="Cambria" panose="02040503050406030204" pitchFamily="18" charset="0"/>
              </a:rPr>
              <a:t>tuturor filelor din fișa angajaților;</a:t>
            </a:r>
          </a:p>
          <a:p>
            <a:pPr marL="800100" lvl="1" indent="-342900"/>
            <a:r>
              <a:rPr lang="ro-MD" dirty="0">
                <a:latin typeface="Cambria" panose="02040503050406030204" pitchFamily="18" charset="0"/>
              </a:rPr>
              <a:t>Adăugarea activității didactice a cadrelor didactice;</a:t>
            </a:r>
          </a:p>
          <a:p>
            <a:pPr marL="342900" indent="-342900"/>
            <a:r>
              <a:rPr lang="ro-MD" b="1" dirty="0">
                <a:latin typeface="Cambria" panose="02040503050406030204" pitchFamily="18" charset="0"/>
              </a:rPr>
              <a:t>Confirmarea finalizării etapei date (meniul Administrare - Etapele de introducere a datelor).</a:t>
            </a:r>
            <a:endParaRPr lang="en-US" b="1" dirty="0">
              <a:latin typeface="Cambria" panose="02040503050406030204" pitchFamily="18" charset="0"/>
            </a:endParaRPr>
          </a:p>
          <a:p>
            <a:endParaRPr lang="en-US" dirty="0"/>
          </a:p>
        </p:txBody>
      </p:sp>
    </p:spTree>
    <p:extLst>
      <p:ext uri="{BB962C8B-B14F-4D97-AF65-F5344CB8AC3E}">
        <p14:creationId xmlns:p14="http://schemas.microsoft.com/office/powerpoint/2010/main" val="2619441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270" y="861045"/>
            <a:ext cx="9699917" cy="1049235"/>
          </a:xfrm>
        </p:spPr>
        <p:txBody>
          <a:bodyPr>
            <a:normAutofit/>
          </a:bodyPr>
          <a:lstStyle/>
          <a:p>
            <a:r>
              <a:rPr lang="pt-BR" b="1" dirty="0">
                <a:solidFill>
                  <a:schemeClr val="accent1"/>
                </a:solidFill>
                <a:latin typeface="Cambria" panose="02040503050406030204" pitchFamily="18" charset="0"/>
              </a:rPr>
              <a:t>Actualizarea datelor despre instituție</a:t>
            </a:r>
            <a:r>
              <a:rPr lang="ro-RO" b="1" dirty="0">
                <a:solidFill>
                  <a:schemeClr val="accent1"/>
                </a:solidFill>
                <a:latin typeface="Cambria" panose="02040503050406030204" pitchFamily="18" charset="0"/>
              </a:rPr>
              <a:t>. </a:t>
            </a:r>
            <a:r>
              <a:rPr lang="pt-BR" b="1" dirty="0">
                <a:solidFill>
                  <a:schemeClr val="accent1"/>
                </a:solidFill>
                <a:latin typeface="Cambria" panose="02040503050406030204" pitchFamily="18" charset="0"/>
              </a:rPr>
              <a:t>Meniul Instituții</a:t>
            </a:r>
            <a:r>
              <a:rPr lang="ro-RO" b="1" dirty="0">
                <a:solidFill>
                  <a:schemeClr val="accent1"/>
                </a:solidFill>
                <a:latin typeface="Cambria" panose="02040503050406030204" pitchFamily="18" charset="0"/>
              </a:rPr>
              <a:t> (1)</a:t>
            </a:r>
            <a:endParaRPr lang="pt-BR" b="1" dirty="0">
              <a:solidFill>
                <a:schemeClr val="accent1"/>
              </a:solidFill>
              <a:latin typeface="Cambria" panose="02040503050406030204" pitchFamily="18" charset="0"/>
            </a:endParaRPr>
          </a:p>
        </p:txBody>
      </p:sp>
      <p:sp>
        <p:nvSpPr>
          <p:cNvPr id="5" name="Content Placeholder 4">
            <a:extLst>
              <a:ext uri="{FF2B5EF4-FFF2-40B4-BE49-F238E27FC236}">
                <a16:creationId xmlns:a16="http://schemas.microsoft.com/office/drawing/2014/main" id="{2EBC3CD4-CB5F-4728-B908-43F82F7A52FB}"/>
              </a:ext>
            </a:extLst>
          </p:cNvPr>
          <p:cNvSpPr>
            <a:spLocks noGrp="1"/>
          </p:cNvSpPr>
          <p:nvPr>
            <p:ph idx="1"/>
          </p:nvPr>
        </p:nvSpPr>
        <p:spPr>
          <a:xfrm>
            <a:off x="1130270" y="1778466"/>
            <a:ext cx="9817363" cy="4303552"/>
          </a:xfrm>
        </p:spPr>
        <p:txBody>
          <a:bodyPr>
            <a:normAutofit fontScale="85000" lnSpcReduction="10000"/>
          </a:bodyPr>
          <a:lstStyle/>
          <a:p>
            <a:pPr marL="342900" indent="-342900"/>
            <a:r>
              <a:rPr lang="ro-RO" b="1" dirty="0">
                <a:solidFill>
                  <a:srgbClr val="FF0000"/>
                </a:solidFill>
                <a:latin typeface="Cambria" panose="02040503050406030204" pitchFamily="18" charset="0"/>
              </a:rPr>
              <a:t>Fila Date generale </a:t>
            </a:r>
            <a:r>
              <a:rPr lang="ro-RO" b="1" dirty="0">
                <a:latin typeface="Cambria" panose="02040503050406030204" pitchFamily="18" charset="0"/>
              </a:rPr>
              <a:t>(1):</a:t>
            </a:r>
          </a:p>
          <a:p>
            <a:pPr marL="800100" lvl="1" indent="-342900"/>
            <a:r>
              <a:rPr lang="ro-RO" b="1" dirty="0">
                <a:solidFill>
                  <a:schemeClr val="accent1"/>
                </a:solidFill>
                <a:latin typeface="Cambria" panose="02040503050406030204" pitchFamily="18" charset="0"/>
              </a:rPr>
              <a:t>Denumirea instituției </a:t>
            </a:r>
            <a:r>
              <a:rPr lang="ro-RO" dirty="0">
                <a:latin typeface="Cambria" panose="02040503050406030204" pitchFamily="18" charset="0"/>
              </a:rPr>
              <a:t>– trebuie să corespundă cu ștampila, dacă nu corespunde – Administratorul raional va modifica datele;</a:t>
            </a:r>
          </a:p>
          <a:p>
            <a:pPr marL="800100" lvl="1" indent="-342900"/>
            <a:r>
              <a:rPr lang="ro-RO" b="1" dirty="0">
                <a:solidFill>
                  <a:schemeClr val="accent1"/>
                </a:solidFill>
                <a:latin typeface="Cambria" panose="02040503050406030204" pitchFamily="18" charset="0"/>
              </a:rPr>
              <a:t>Instituția de învățământ este filială </a:t>
            </a:r>
            <a:r>
              <a:rPr lang="ro-RO" dirty="0">
                <a:latin typeface="Cambria" panose="02040503050406030204" pitchFamily="18" charset="0"/>
              </a:rPr>
              <a:t>– dacă instituția este FILIALĂ, Administratorul instituției va bifa opțiunea și va indica care este „instituția părinte”;</a:t>
            </a:r>
          </a:p>
          <a:p>
            <a:pPr marL="800100" lvl="1" indent="-342900"/>
            <a:r>
              <a:rPr lang="ro-RO" b="1" dirty="0">
                <a:solidFill>
                  <a:schemeClr val="accent1"/>
                </a:solidFill>
                <a:latin typeface="Cambria" panose="02040503050406030204" pitchFamily="18" charset="0"/>
              </a:rPr>
              <a:t>Fondatorul instituției </a:t>
            </a:r>
            <a:r>
              <a:rPr lang="ro-RO" dirty="0">
                <a:latin typeface="Cambria" panose="02040503050406030204" pitchFamily="18" charset="0"/>
              </a:rPr>
              <a:t>– nomenclatorul a fost actualizat, de selectat fondatorul corect. </a:t>
            </a:r>
            <a:r>
              <a:rPr lang="ro-RO" b="1" i="1" dirty="0">
                <a:solidFill>
                  <a:schemeClr val="accent2">
                    <a:lumMod val="75000"/>
                  </a:schemeClr>
                </a:solidFill>
                <a:latin typeface="Cambria" panose="02040503050406030204" pitchFamily="18" charset="0"/>
              </a:rPr>
              <a:t>Atenție!!! MECC este fondatorul doar pentru câteva instituții și acestea se subordonează DIRECT Ministerului!!!</a:t>
            </a:r>
          </a:p>
          <a:p>
            <a:pPr marL="800100" lvl="1" indent="-342900"/>
            <a:r>
              <a:rPr lang="ro-RO" b="1" dirty="0">
                <a:solidFill>
                  <a:schemeClr val="accent1"/>
                </a:solidFill>
                <a:latin typeface="Cambria" panose="02040503050406030204" pitchFamily="18" charset="0"/>
              </a:rPr>
              <a:t>CUIO, Cod fiscal, IDNO, Codul </a:t>
            </a:r>
            <a:r>
              <a:rPr lang="ro-RO" b="1" dirty="0" err="1">
                <a:solidFill>
                  <a:schemeClr val="accent1"/>
                </a:solidFill>
                <a:latin typeface="Cambria" panose="02040503050406030204" pitchFamily="18" charset="0"/>
              </a:rPr>
              <a:t>Trezorerial</a:t>
            </a:r>
            <a:r>
              <a:rPr lang="ro-RO" b="1" dirty="0">
                <a:solidFill>
                  <a:schemeClr val="accent1"/>
                </a:solidFill>
                <a:latin typeface="Cambria" panose="02040503050406030204" pitchFamily="18" charset="0"/>
              </a:rPr>
              <a:t> </a:t>
            </a:r>
            <a:r>
              <a:rPr lang="ro-RO" b="1" dirty="0">
                <a:latin typeface="Cambria" panose="02040503050406030204" pitchFamily="18" charset="0"/>
              </a:rPr>
              <a:t>- </a:t>
            </a:r>
            <a:r>
              <a:rPr lang="ro-RO" dirty="0">
                <a:latin typeface="Cambria" panose="02040503050406030204" pitchFamily="18" charset="0"/>
              </a:rPr>
              <a:t>Administratorul instituției va verifica corectitudinea datelor;</a:t>
            </a:r>
          </a:p>
          <a:p>
            <a:pPr marL="800100" lvl="1" indent="-342900"/>
            <a:r>
              <a:rPr lang="ro-RO" b="1" dirty="0">
                <a:solidFill>
                  <a:schemeClr val="accent1"/>
                </a:solidFill>
                <a:latin typeface="Cambria" panose="02040503050406030204" pitchFamily="18" charset="0"/>
              </a:rPr>
              <a:t>Telefon, Adresa </a:t>
            </a:r>
            <a:r>
              <a:rPr lang="ro-RO" dirty="0">
                <a:latin typeface="Cambria" panose="02040503050406030204" pitchFamily="18" charset="0"/>
              </a:rPr>
              <a:t>– aceste câmpuri trebuie să fie completate corect (telefon cu prefixul centrului raional, adresa completă);</a:t>
            </a:r>
          </a:p>
          <a:p>
            <a:pPr marL="800100" lvl="1" indent="-342900"/>
            <a:r>
              <a:rPr lang="ro-RO" b="1" dirty="0">
                <a:solidFill>
                  <a:schemeClr val="accent1"/>
                </a:solidFill>
                <a:latin typeface="Cambria" panose="02040503050406030204" pitchFamily="18" charset="0"/>
              </a:rPr>
              <a:t>Limba de instruire </a:t>
            </a:r>
            <a:r>
              <a:rPr lang="ro-RO" dirty="0">
                <a:latin typeface="Cambria" panose="02040503050406030204" pitchFamily="18" charset="0"/>
              </a:rPr>
              <a:t>– dacă instituția dată are mai multe limbi de instruire – acestea se vor bifa (de ex. româna și rusa);</a:t>
            </a:r>
          </a:p>
          <a:p>
            <a:pPr marL="800100" lvl="1" indent="-342900"/>
            <a:r>
              <a:rPr lang="ro-RO" b="1" dirty="0">
                <a:solidFill>
                  <a:schemeClr val="accent1"/>
                </a:solidFill>
                <a:latin typeface="Cambria" panose="02040503050406030204" pitchFamily="18" charset="0"/>
              </a:rPr>
              <a:t>Numărul de schimburi </a:t>
            </a:r>
            <a:r>
              <a:rPr lang="ro-RO" dirty="0">
                <a:latin typeface="Cambria" panose="02040503050406030204" pitchFamily="18" charset="0"/>
              </a:rPr>
              <a:t>– se va selecta în câte schimburi studiază elevii în instituția dată;</a:t>
            </a:r>
            <a:endParaRPr lang="en-US" dirty="0">
              <a:latin typeface="Cambria" panose="02040503050406030204" pitchFamily="18" charset="0"/>
            </a:endParaRPr>
          </a:p>
        </p:txBody>
      </p:sp>
    </p:spTree>
    <p:extLst>
      <p:ext uri="{BB962C8B-B14F-4D97-AF65-F5344CB8AC3E}">
        <p14:creationId xmlns:p14="http://schemas.microsoft.com/office/powerpoint/2010/main" val="32236380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270" y="861045"/>
            <a:ext cx="9603275" cy="1049235"/>
          </a:xfrm>
        </p:spPr>
        <p:txBody>
          <a:bodyPr>
            <a:normAutofit/>
          </a:bodyPr>
          <a:lstStyle/>
          <a:p>
            <a:r>
              <a:rPr lang="pt-BR" b="1" dirty="0">
                <a:solidFill>
                  <a:schemeClr val="accent1"/>
                </a:solidFill>
                <a:latin typeface="Cambria" panose="02040503050406030204" pitchFamily="18" charset="0"/>
              </a:rPr>
              <a:t>Actualizarea datelor despre instituție</a:t>
            </a:r>
            <a:r>
              <a:rPr lang="ro-RO" b="1" dirty="0">
                <a:solidFill>
                  <a:schemeClr val="accent1"/>
                </a:solidFill>
                <a:latin typeface="Cambria" panose="02040503050406030204" pitchFamily="18" charset="0"/>
              </a:rPr>
              <a:t>. </a:t>
            </a:r>
            <a:r>
              <a:rPr lang="pt-BR" b="1" dirty="0">
                <a:solidFill>
                  <a:schemeClr val="accent1"/>
                </a:solidFill>
                <a:latin typeface="Cambria" panose="02040503050406030204" pitchFamily="18" charset="0"/>
              </a:rPr>
              <a:t>Meniul Instituții</a:t>
            </a:r>
            <a:r>
              <a:rPr lang="ro-RO" b="1" dirty="0">
                <a:solidFill>
                  <a:schemeClr val="accent1"/>
                </a:solidFill>
                <a:latin typeface="Cambria" panose="02040503050406030204" pitchFamily="18" charset="0"/>
              </a:rPr>
              <a:t> (2)</a:t>
            </a:r>
            <a:endParaRPr lang="en-US" b="1" dirty="0">
              <a:solidFill>
                <a:schemeClr val="accent1"/>
              </a:solidFill>
              <a:latin typeface="Cambria" panose="02040503050406030204" pitchFamily="18" charset="0"/>
            </a:endParaRPr>
          </a:p>
        </p:txBody>
      </p:sp>
      <p:sp>
        <p:nvSpPr>
          <p:cNvPr id="5" name="Content Placeholder 4">
            <a:extLst>
              <a:ext uri="{FF2B5EF4-FFF2-40B4-BE49-F238E27FC236}">
                <a16:creationId xmlns:a16="http://schemas.microsoft.com/office/drawing/2014/main" id="{2EBC3CD4-CB5F-4728-B908-43F82F7A52FB}"/>
              </a:ext>
            </a:extLst>
          </p:cNvPr>
          <p:cNvSpPr>
            <a:spLocks noGrp="1"/>
          </p:cNvSpPr>
          <p:nvPr>
            <p:ph idx="1"/>
          </p:nvPr>
        </p:nvSpPr>
        <p:spPr>
          <a:xfrm>
            <a:off x="1130270" y="1744909"/>
            <a:ext cx="10169701" cy="4395831"/>
          </a:xfrm>
        </p:spPr>
        <p:txBody>
          <a:bodyPr>
            <a:normAutofit fontScale="77500" lnSpcReduction="20000"/>
          </a:bodyPr>
          <a:lstStyle/>
          <a:p>
            <a:pPr marL="342900" indent="-342900"/>
            <a:r>
              <a:rPr lang="ro-RO" b="1" dirty="0">
                <a:solidFill>
                  <a:srgbClr val="FF0000"/>
                </a:solidFill>
                <a:latin typeface="Cambria" panose="02040503050406030204" pitchFamily="18" charset="0"/>
              </a:rPr>
              <a:t>Fila Date generale </a:t>
            </a:r>
            <a:r>
              <a:rPr lang="ro-RO" b="1" dirty="0">
                <a:latin typeface="Cambria" panose="02040503050406030204" pitchFamily="18" charset="0"/>
              </a:rPr>
              <a:t>(2):</a:t>
            </a:r>
          </a:p>
          <a:p>
            <a:pPr marL="800100" lvl="1" indent="-342900"/>
            <a:r>
              <a:rPr lang="ro-RO" b="1" dirty="0">
                <a:solidFill>
                  <a:schemeClr val="accent1"/>
                </a:solidFill>
                <a:latin typeface="Cambria" panose="02040503050406030204" pitchFamily="18" charset="0"/>
              </a:rPr>
              <a:t>Categoria instituției </a:t>
            </a:r>
            <a:r>
              <a:rPr lang="ro-RO" dirty="0">
                <a:latin typeface="Cambria" panose="02040503050406030204" pitchFamily="18" charset="0"/>
              </a:rPr>
              <a:t>– nomenclatorul a fost actualizat, de selectat categoria corectă;</a:t>
            </a:r>
          </a:p>
          <a:p>
            <a:pPr marL="800100" lvl="1" indent="-342900"/>
            <a:r>
              <a:rPr lang="ro-RO" sz="1700" b="1" dirty="0">
                <a:solidFill>
                  <a:schemeClr val="accent1"/>
                </a:solidFill>
                <a:latin typeface="Cambria" panose="02040503050406030204" pitchFamily="18" charset="0"/>
              </a:rPr>
              <a:t>Tipul instituției </a:t>
            </a:r>
            <a:r>
              <a:rPr lang="ro-RO" dirty="0">
                <a:latin typeface="Cambria" panose="02040503050406030204" pitchFamily="18" charset="0"/>
              </a:rPr>
              <a:t>– atenție mare pentru instituțiile reorganizate, să selecteze tipul instituției corect!</a:t>
            </a:r>
          </a:p>
          <a:p>
            <a:pPr marL="800100" lvl="1" indent="-342900"/>
            <a:r>
              <a:rPr lang="ro-RO" sz="1700" b="1" dirty="0">
                <a:solidFill>
                  <a:schemeClr val="accent1"/>
                </a:solidFill>
                <a:latin typeface="Cambria" panose="02040503050406030204" pitchFamily="18" charset="0"/>
              </a:rPr>
              <a:t>Date despre elevi</a:t>
            </a:r>
            <a:r>
              <a:rPr lang="ro-RO" dirty="0">
                <a:latin typeface="Cambria" panose="02040503050406030204" pitchFamily="18" charset="0"/>
              </a:rPr>
              <a:t>:</a:t>
            </a:r>
          </a:p>
          <a:p>
            <a:pPr marL="1257300" lvl="2" indent="-342900"/>
            <a:r>
              <a:rPr lang="ro-RO" sz="1700" b="1" dirty="0">
                <a:solidFill>
                  <a:schemeClr val="accent1"/>
                </a:solidFill>
                <a:latin typeface="Cambria" panose="02040503050406030204" pitchFamily="18" charset="0"/>
              </a:rPr>
              <a:t>Numărul de elevi </a:t>
            </a:r>
            <a:r>
              <a:rPr lang="ro-RO" dirty="0">
                <a:latin typeface="Cambria" panose="02040503050406030204" pitchFamily="18" charset="0"/>
              </a:rPr>
              <a:t>– numărul total de elevi cu statut înmatriculat;</a:t>
            </a:r>
          </a:p>
          <a:p>
            <a:pPr marL="1257300" lvl="2" indent="-342900"/>
            <a:r>
              <a:rPr lang="pt-BR" sz="1700" b="1" dirty="0">
                <a:solidFill>
                  <a:schemeClr val="accent1"/>
                </a:solidFill>
                <a:latin typeface="Cambria" panose="02040503050406030204" pitchFamily="18" charset="0"/>
              </a:rPr>
              <a:t>Numărul de elevi</a:t>
            </a:r>
            <a:r>
              <a:rPr lang="ro-RO" sz="1700" b="1" dirty="0">
                <a:solidFill>
                  <a:schemeClr val="accent1"/>
                </a:solidFill>
                <a:latin typeface="Cambria" panose="02040503050406030204" pitchFamily="18" charset="0"/>
              </a:rPr>
              <a:t> </a:t>
            </a:r>
            <a:r>
              <a:rPr lang="pt-BR" sz="1700" b="1" dirty="0">
                <a:solidFill>
                  <a:schemeClr val="accent1"/>
                </a:solidFill>
                <a:latin typeface="Cambria" panose="02040503050406030204" pitchFamily="18" charset="0"/>
              </a:rPr>
              <a:t>în situație de risc</a:t>
            </a:r>
            <a:r>
              <a:rPr lang="ro-RO" sz="1700" b="1" dirty="0">
                <a:solidFill>
                  <a:schemeClr val="accent1"/>
                </a:solidFill>
                <a:latin typeface="Cambria" panose="02040503050406030204" pitchFamily="18" charset="0"/>
              </a:rPr>
              <a:t> </a:t>
            </a:r>
            <a:r>
              <a:rPr lang="ro-RO" dirty="0">
                <a:latin typeface="Cambria" panose="02040503050406030204" pitchFamily="18" charset="0"/>
              </a:rPr>
              <a:t>– numărul de elevi  în situație de risc din nr  total al elevilor;</a:t>
            </a:r>
          </a:p>
          <a:p>
            <a:pPr marL="1257300" lvl="2" indent="-342900"/>
            <a:r>
              <a:rPr lang="pt-BR" sz="1700" b="1" dirty="0">
                <a:solidFill>
                  <a:schemeClr val="accent1"/>
                </a:solidFill>
                <a:latin typeface="Cambria" panose="02040503050406030204" pitchFamily="18" charset="0"/>
              </a:rPr>
              <a:t>Numărul de elevi</a:t>
            </a:r>
            <a:r>
              <a:rPr lang="ro-RO" sz="1700" b="1" dirty="0">
                <a:solidFill>
                  <a:schemeClr val="accent1"/>
                </a:solidFill>
                <a:latin typeface="Cambria" panose="02040503050406030204" pitchFamily="18" charset="0"/>
              </a:rPr>
              <a:t> cu CES </a:t>
            </a:r>
            <a:r>
              <a:rPr lang="ro-RO" dirty="0">
                <a:latin typeface="Cambria" panose="02040503050406030204" pitchFamily="18" charset="0"/>
              </a:rPr>
              <a:t>– numărul de elevi  cu Cerințe Educaționale Speciale, din nr total al elevilor;</a:t>
            </a:r>
          </a:p>
          <a:p>
            <a:pPr marL="1257300" lvl="2" indent="-342900"/>
            <a:r>
              <a:rPr lang="ro-RO" sz="1700" b="1" dirty="0">
                <a:solidFill>
                  <a:schemeClr val="accent1"/>
                </a:solidFill>
                <a:latin typeface="Cambria" panose="02040503050406030204" pitchFamily="18" charset="0"/>
              </a:rPr>
              <a:t>Elevi cu CES cu Plan educațional individualizat </a:t>
            </a:r>
            <a:r>
              <a:rPr lang="ro-RO" dirty="0">
                <a:latin typeface="Cambria" panose="02040503050406030204" pitchFamily="18" charset="0"/>
              </a:rPr>
              <a:t>- numărul de elevi  cu Cerințe Educaționale Speciale ce studiază după Curriculum modificat, </a:t>
            </a:r>
            <a:r>
              <a:rPr lang="ro-RO" i="1" dirty="0">
                <a:solidFill>
                  <a:schemeClr val="accent1"/>
                </a:solidFill>
                <a:latin typeface="Cambria" panose="02040503050406030204" pitchFamily="18" charset="0"/>
              </a:rPr>
              <a:t>din nr total al elevilor ce CES (!)</a:t>
            </a:r>
          </a:p>
          <a:p>
            <a:pPr marL="800100" lvl="1" indent="-342900"/>
            <a:r>
              <a:rPr lang="ro-RO" b="1" dirty="0">
                <a:solidFill>
                  <a:schemeClr val="accent1"/>
                </a:solidFill>
                <a:latin typeface="Cambria" panose="02040503050406030204" pitchFamily="18" charset="0"/>
              </a:rPr>
              <a:t>Date cu privire la reorganizarea instituției</a:t>
            </a:r>
            <a:r>
              <a:rPr lang="ro-RO" dirty="0">
                <a:latin typeface="Cambria" panose="02040503050406030204" pitchFamily="18" charset="0"/>
              </a:rPr>
              <a:t> – o mare parte a instituțiilor au fost reorganizate în timp </a:t>
            </a:r>
            <a:r>
              <a:rPr lang="ro-RO" i="1" dirty="0">
                <a:latin typeface="Cambria" panose="02040503050406030204" pitchFamily="18" charset="0"/>
              </a:rPr>
              <a:t>(Școala medie - Gimnaziu, Liceu – Gimnaziu, Gimnaziu - Școală primară etc.), </a:t>
            </a:r>
            <a:r>
              <a:rPr lang="ro-RO" dirty="0">
                <a:latin typeface="Cambria" panose="02040503050406030204" pitchFamily="18" charset="0"/>
              </a:rPr>
              <a:t>Administratorii instituțiilor reorganizate vor completa câmpurile din rubrica dată;</a:t>
            </a:r>
          </a:p>
          <a:p>
            <a:pPr marL="800100" lvl="1" indent="-342900"/>
            <a:r>
              <a:rPr lang="ro-RO" b="1" dirty="0">
                <a:solidFill>
                  <a:schemeClr val="accent1"/>
                </a:solidFill>
                <a:latin typeface="Cambria" panose="02040503050406030204" pitchFamily="18" charset="0"/>
              </a:rPr>
              <a:t>Director, Administrator SIME </a:t>
            </a:r>
            <a:r>
              <a:rPr lang="ro-RO" dirty="0">
                <a:latin typeface="Cambria" panose="02040503050406030204" pitchFamily="18" charset="0"/>
              </a:rPr>
              <a:t>– se va introduce numele și prenumele acestora, de dorit și datele de contact;</a:t>
            </a:r>
            <a:endParaRPr lang="ro-RO" b="1" dirty="0">
              <a:solidFill>
                <a:schemeClr val="accent1"/>
              </a:solidFill>
              <a:latin typeface="Cambria" panose="02040503050406030204" pitchFamily="18" charset="0"/>
            </a:endParaRPr>
          </a:p>
          <a:p>
            <a:pPr marL="800100" lvl="1" indent="-342900"/>
            <a:r>
              <a:rPr lang="ro-RO" b="1" dirty="0">
                <a:solidFill>
                  <a:schemeClr val="accent1"/>
                </a:solidFill>
                <a:latin typeface="Cambria" panose="02040503050406030204" pitchFamily="18" charset="0"/>
              </a:rPr>
              <a:t>email </a:t>
            </a:r>
            <a:r>
              <a:rPr lang="ro-RO" dirty="0">
                <a:latin typeface="Cambria" panose="02040503050406030204" pitchFamily="18" charset="0"/>
              </a:rPr>
              <a:t>– adresa de email a instituției;</a:t>
            </a:r>
          </a:p>
          <a:p>
            <a:pPr marL="800100" lvl="1" indent="-342900"/>
            <a:r>
              <a:rPr lang="ro-RO" b="1" dirty="0" err="1">
                <a:solidFill>
                  <a:schemeClr val="accent1"/>
                </a:solidFill>
                <a:latin typeface="Cambria" panose="02040503050406030204" pitchFamily="18" charset="0"/>
              </a:rPr>
              <a:t>Geolocație</a:t>
            </a:r>
            <a:r>
              <a:rPr lang="ro-RO" b="1" dirty="0">
                <a:solidFill>
                  <a:schemeClr val="accent1"/>
                </a:solidFill>
                <a:latin typeface="Cambria" panose="02040503050406030204" pitchFamily="18" charset="0"/>
              </a:rPr>
              <a:t> Latitudine și Longitudine </a:t>
            </a:r>
            <a:r>
              <a:rPr lang="ro-RO" dirty="0">
                <a:latin typeface="Cambria" panose="02040503050406030204" pitchFamily="18" charset="0"/>
              </a:rPr>
              <a:t>– se va introduce datele despre Lat și </a:t>
            </a:r>
            <a:r>
              <a:rPr lang="ro-RO" dirty="0" err="1">
                <a:latin typeface="Cambria" panose="02040503050406030204" pitchFamily="18" charset="0"/>
              </a:rPr>
              <a:t>Long</a:t>
            </a:r>
            <a:r>
              <a:rPr lang="ro-RO" dirty="0">
                <a:latin typeface="Cambria" panose="02040503050406030204" pitchFamily="18" charset="0"/>
              </a:rPr>
              <a:t> a instituției. </a:t>
            </a:r>
            <a:r>
              <a:rPr lang="ro-RO" dirty="0" err="1">
                <a:latin typeface="Cambria" panose="02040503050406030204" pitchFamily="18" charset="0"/>
              </a:rPr>
              <a:t>Geolocația</a:t>
            </a:r>
            <a:r>
              <a:rPr lang="ro-RO" dirty="0">
                <a:latin typeface="Cambria" panose="02040503050406030204" pitchFamily="18" charset="0"/>
              </a:rPr>
              <a:t> poate fi ușor identificată cu ajutorul aplicației / paginii web Google </a:t>
            </a:r>
            <a:r>
              <a:rPr lang="ro-RO" dirty="0" err="1">
                <a:latin typeface="Cambria" panose="02040503050406030204" pitchFamily="18" charset="0"/>
              </a:rPr>
              <a:t>Maps</a:t>
            </a:r>
            <a:r>
              <a:rPr lang="ro-RO" dirty="0">
                <a:latin typeface="Cambria" panose="02040503050406030204" pitchFamily="18" charset="0"/>
              </a:rPr>
              <a:t>, la această adresă puteți găsi un mic </a:t>
            </a:r>
            <a:r>
              <a:rPr lang="ro-RO" dirty="0" err="1">
                <a:latin typeface="Cambria" panose="02040503050406030204" pitchFamily="18" charset="0"/>
              </a:rPr>
              <a:t>tutorial</a:t>
            </a:r>
            <a:r>
              <a:rPr lang="ro-RO" dirty="0">
                <a:latin typeface="Cambria" panose="02040503050406030204" pitchFamily="18" charset="0"/>
              </a:rPr>
              <a:t> despre identificarea Lat și </a:t>
            </a:r>
            <a:r>
              <a:rPr lang="ro-RO" dirty="0" err="1">
                <a:latin typeface="Cambria" panose="02040503050406030204" pitchFamily="18" charset="0"/>
              </a:rPr>
              <a:t>Long</a:t>
            </a:r>
            <a:r>
              <a:rPr lang="ro-RO" dirty="0">
                <a:latin typeface="Cambria" panose="02040503050406030204" pitchFamily="18" charset="0"/>
              </a:rPr>
              <a:t>: </a:t>
            </a:r>
            <a:r>
              <a:rPr lang="ro-RO" b="1" dirty="0">
                <a:latin typeface="Cambria" panose="02040503050406030204" pitchFamily="18" charset="0"/>
                <a:hlinkClick r:id="rId3"/>
              </a:rPr>
              <a:t>https://youtu.be/L-BLLYTjCvg</a:t>
            </a:r>
            <a:r>
              <a:rPr lang="ro-RO" b="1" dirty="0">
                <a:latin typeface="Cambria" panose="02040503050406030204" pitchFamily="18" charset="0"/>
              </a:rPr>
              <a:t> </a:t>
            </a:r>
          </a:p>
        </p:txBody>
      </p:sp>
    </p:spTree>
    <p:extLst>
      <p:ext uri="{BB962C8B-B14F-4D97-AF65-F5344CB8AC3E}">
        <p14:creationId xmlns:p14="http://schemas.microsoft.com/office/powerpoint/2010/main" val="2131378825"/>
      </p:ext>
    </p:extLst>
  </p:cSld>
  <p:clrMapOvr>
    <a:masterClrMapping/>
  </p:clrMapOvr>
</p:sld>
</file>

<file path=ppt/theme/theme1.xml><?xml version="1.0" encoding="utf-8"?>
<a:theme xmlns:a="http://schemas.openxmlformats.org/drawingml/2006/main" name="Gallery">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Gallery">
      <a:majorFont>
        <a:latin typeface="Century Gothic" panose="020B0502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ilk Glass">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lumMod val="108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E050AC27-895F-4B90-991D-A6818FC89AB6}"/>
    </a:ext>
  </a:extLst>
</a:theme>
</file>

<file path=ppt/theme/themeOverride1.xml><?xml version="1.0" encoding="utf-8"?>
<a:themeOverride xmlns:a="http://schemas.openxmlformats.org/drawingml/2006/main">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0.xml><?xml version="1.0" encoding="utf-8"?>
<a:themeOverride xmlns:a="http://schemas.openxmlformats.org/drawingml/2006/main">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1.xml><?xml version="1.0" encoding="utf-8"?>
<a:themeOverride xmlns:a="http://schemas.openxmlformats.org/drawingml/2006/main">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2.xml><?xml version="1.0" encoding="utf-8"?>
<a:themeOverride xmlns:a="http://schemas.openxmlformats.org/drawingml/2006/main">
  <a:clrScheme name="Red 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themeOverride>
</file>

<file path=ppt/theme/themeOverride13.xml><?xml version="1.0" encoding="utf-8"?>
<a:themeOverride xmlns:a="http://schemas.openxmlformats.org/drawingml/2006/main">
  <a:clrScheme name="Red 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themeOverride>
</file>

<file path=ppt/theme/themeOverride14.xml><?xml version="1.0" encoding="utf-8"?>
<a:themeOverride xmlns:a="http://schemas.openxmlformats.org/drawingml/2006/main">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themeOverride>
</file>

<file path=ppt/theme/themeOverride15.xml><?xml version="1.0" encoding="utf-8"?>
<a:themeOverride xmlns:a="http://schemas.openxmlformats.org/drawingml/2006/main">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themeOverride>
</file>

<file path=ppt/theme/themeOverride16.xml><?xml version="1.0" encoding="utf-8"?>
<a:themeOverride xmlns:a="http://schemas.openxmlformats.org/drawingml/2006/main">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themeOverride>
</file>

<file path=ppt/theme/themeOverride17.xml><?xml version="1.0" encoding="utf-8"?>
<a:themeOverride xmlns:a="http://schemas.openxmlformats.org/drawingml/2006/main">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themeOverride>
</file>

<file path=ppt/theme/themeOverride18.xml><?xml version="1.0" encoding="utf-8"?>
<a:themeOverride xmlns:a="http://schemas.openxmlformats.org/drawingml/2006/main">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themeOverride>
</file>

<file path=ppt/theme/themeOverride19.xml><?xml version="1.0" encoding="utf-8"?>
<a:themeOverride xmlns:a="http://schemas.openxmlformats.org/drawingml/2006/main">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themeOverride>
</file>

<file path=ppt/theme/themeOverride2.xml><?xml version="1.0" encoding="utf-8"?>
<a:themeOverride xmlns:a="http://schemas.openxmlformats.org/drawingml/2006/main">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0.xml><?xml version="1.0" encoding="utf-8"?>
<a:themeOverride xmlns:a="http://schemas.openxmlformats.org/drawingml/2006/main">
  <a:clrScheme name="Violet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21.xml><?xml version="1.0" encoding="utf-8"?>
<a:themeOverride xmlns:a="http://schemas.openxmlformats.org/drawingml/2006/main">
  <a:clrScheme name="Violet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22.xml><?xml version="1.0" encoding="utf-8"?>
<a:themeOverride xmlns:a="http://schemas.openxmlformats.org/drawingml/2006/main">
  <a:clrScheme name="Violet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23.xml><?xml version="1.0" encoding="utf-8"?>
<a:themeOverride xmlns:a="http://schemas.openxmlformats.org/drawingml/2006/main">
  <a:clrScheme name="Violet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24.xml><?xml version="1.0" encoding="utf-8"?>
<a:themeOverride xmlns:a="http://schemas.openxmlformats.org/drawingml/2006/main">
  <a:clrScheme name="Violet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25.xml><?xml version="1.0" encoding="utf-8"?>
<a:themeOverride xmlns:a="http://schemas.openxmlformats.org/drawingml/2006/main">
  <a:clrScheme name="Violet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26.xml><?xml version="1.0" encoding="utf-8"?>
<a:themeOverride xmlns:a="http://schemas.openxmlformats.org/drawingml/2006/main">
  <a:clrScheme name="Violet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27.xml><?xml version="1.0" encoding="utf-8"?>
<a:themeOverride xmlns:a="http://schemas.openxmlformats.org/drawingml/2006/main">
  <a:clrScheme name="Violet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28.xml><?xml version="1.0" encoding="utf-8"?>
<a:themeOverride xmlns:a="http://schemas.openxmlformats.org/drawingml/2006/main">
  <a:clrScheme name="Violet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29.xml><?xml version="1.0" encoding="utf-8"?>
<a:themeOverride xmlns:a="http://schemas.openxmlformats.org/drawingml/2006/main">
  <a:clrScheme name="Violet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3.xml><?xml version="1.0" encoding="utf-8"?>
<a:themeOverride xmlns:a="http://schemas.openxmlformats.org/drawingml/2006/main">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0.xml><?xml version="1.0" encoding="utf-8"?>
<a:themeOverride xmlns:a="http://schemas.openxmlformats.org/drawingml/2006/main">
  <a:clrScheme name="Violet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31.xml><?xml version="1.0" encoding="utf-8"?>
<a:themeOverride xmlns:a="http://schemas.openxmlformats.org/drawingml/2006/main">
  <a:clrScheme name="Violet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32.xml><?xml version="1.0" encoding="utf-8"?>
<a:themeOverride xmlns:a="http://schemas.openxmlformats.org/drawingml/2006/main">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themeOverride>
</file>

<file path=ppt/theme/themeOverride33.xml><?xml version="1.0" encoding="utf-8"?>
<a:themeOverride xmlns:a="http://schemas.openxmlformats.org/drawingml/2006/main">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themeOverride>
</file>

<file path=ppt/theme/themeOverride34.xml><?xml version="1.0" encoding="utf-8"?>
<a:themeOverride xmlns:a="http://schemas.openxmlformats.org/drawingml/2006/main">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themeOverride>
</file>

<file path=ppt/theme/themeOverride35.xml><?xml version="1.0" encoding="utf-8"?>
<a:themeOverride xmlns:a="http://schemas.openxmlformats.org/drawingml/2006/main">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themeOverride>
</file>

<file path=ppt/theme/themeOverride36.xml><?xml version="1.0" encoding="utf-8"?>
<a:themeOverride xmlns:a="http://schemas.openxmlformats.org/drawingml/2006/main">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themeOverride>
</file>

<file path=ppt/theme/themeOverride37.xml><?xml version="1.0" encoding="utf-8"?>
<a:themeOverride xmlns:a="http://schemas.openxmlformats.org/drawingml/2006/main">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themeOverride>
</file>

<file path=ppt/theme/themeOverride38.xml><?xml version="1.0" encoding="utf-8"?>
<a:themeOverride xmlns:a="http://schemas.openxmlformats.org/drawingml/2006/main">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themeOverride>
</file>

<file path=ppt/theme/themeOverride39.xml><?xml version="1.0" encoding="utf-8"?>
<a:themeOverride xmlns:a="http://schemas.openxmlformats.org/drawingml/2006/main">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themeOverride>
</file>

<file path=ppt/theme/themeOverride4.xml><?xml version="1.0" encoding="utf-8"?>
<a:themeOverride xmlns:a="http://schemas.openxmlformats.org/drawingml/2006/main">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0.xml><?xml version="1.0" encoding="utf-8"?>
<a:themeOverride xmlns:a="http://schemas.openxmlformats.org/drawingml/2006/main">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themeOverride>
</file>

<file path=ppt/theme/themeOverride41.xml><?xml version="1.0" encoding="utf-8"?>
<a:themeOverride xmlns:a="http://schemas.openxmlformats.org/drawingml/2006/main">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themeOverride>
</file>

<file path=ppt/theme/themeOverride42.xml><?xml version="1.0" encoding="utf-8"?>
<a:themeOverride xmlns:a="http://schemas.openxmlformats.org/drawingml/2006/main">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themeOverride>
</file>

<file path=ppt/theme/themeOverride43.xml><?xml version="1.0" encoding="utf-8"?>
<a:themeOverride xmlns:a="http://schemas.openxmlformats.org/drawingml/2006/main">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themeOverride>
</file>

<file path=ppt/theme/themeOverride44.xml><?xml version="1.0" encoding="utf-8"?>
<a:themeOverride xmlns:a="http://schemas.openxmlformats.org/drawingml/2006/main">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themeOverride>
</file>

<file path=ppt/theme/themeOverride45.xml><?xml version="1.0" encoding="utf-8"?>
<a:themeOverride xmlns:a="http://schemas.openxmlformats.org/drawingml/2006/main">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themeOverride>
</file>

<file path=ppt/theme/themeOverride46.xml><?xml version="1.0" encoding="utf-8"?>
<a:themeOverride xmlns:a="http://schemas.openxmlformats.org/drawingml/2006/main">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themeOverride>
</file>

<file path=ppt/theme/themeOverride47.xml><?xml version="1.0" encoding="utf-8"?>
<a:themeOverride xmlns:a="http://schemas.openxmlformats.org/drawingml/2006/main">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themeOverride>
</file>

<file path=ppt/theme/themeOverride48.xml><?xml version="1.0" encoding="utf-8"?>
<a:themeOverride xmlns:a="http://schemas.openxmlformats.org/drawingml/2006/main">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themeOverride>
</file>

<file path=ppt/theme/themeOverride49.xml><?xml version="1.0" encoding="utf-8"?>
<a:themeOverride xmlns:a="http://schemas.openxmlformats.org/drawingml/2006/main">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themeOverride>
</file>

<file path=ppt/theme/themeOverride5.xml><?xml version="1.0" encoding="utf-8"?>
<a:themeOverride xmlns:a="http://schemas.openxmlformats.org/drawingml/2006/main">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50.xml><?xml version="1.0" encoding="utf-8"?>
<a:themeOverride xmlns:a="http://schemas.openxmlformats.org/drawingml/2006/main">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themeOverride>
</file>

<file path=ppt/theme/themeOverride51.xml><?xml version="1.0" encoding="utf-8"?>
<a:themeOverride xmlns:a="http://schemas.openxmlformats.org/drawingml/2006/main">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themeOverride>
</file>

<file path=ppt/theme/themeOverride52.xml><?xml version="1.0" encoding="utf-8"?>
<a:themeOverride xmlns:a="http://schemas.openxmlformats.org/drawingml/2006/main">
  <a:clrScheme name="Red 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themeOverride>
</file>

<file path=ppt/theme/themeOverride6.xml><?xml version="1.0" encoding="utf-8"?>
<a:themeOverride xmlns:a="http://schemas.openxmlformats.org/drawingml/2006/main">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7.xml><?xml version="1.0" encoding="utf-8"?>
<a:themeOverride xmlns:a="http://schemas.openxmlformats.org/drawingml/2006/main">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8.xml><?xml version="1.0" encoding="utf-8"?>
<a:themeOverride xmlns:a="http://schemas.openxmlformats.org/drawingml/2006/main">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9.xml><?xml version="1.0" encoding="utf-8"?>
<a:themeOverride xmlns:a="http://schemas.openxmlformats.org/drawingml/2006/main">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Gallery</Template>
  <TotalTime>1962</TotalTime>
  <Words>8852</Words>
  <Application>Microsoft Office PowerPoint</Application>
  <PresentationFormat>Widescreen</PresentationFormat>
  <Paragraphs>555</Paragraphs>
  <Slides>59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59</vt:i4>
      </vt:variant>
    </vt:vector>
  </HeadingPairs>
  <TitlesOfParts>
    <vt:vector size="63" baseType="lpstr">
      <vt:lpstr>Arial</vt:lpstr>
      <vt:lpstr>Cambria</vt:lpstr>
      <vt:lpstr>Century Gothic</vt:lpstr>
      <vt:lpstr>Gallery</vt:lpstr>
      <vt:lpstr>Sistemul Informațional pentru Managementul Educației (SIME).  Etapa 1 – Deschiderea anului de studii</vt:lpstr>
      <vt:lpstr>Accesul în timp util la informație veridică poate îmbunătăți semnificativ procesul de luare a deciziilor și eficacitatea activităților sistemului de educație în RM</vt:lpstr>
      <vt:lpstr>Accesul la datele din SIME</vt:lpstr>
      <vt:lpstr>Roluri în sistem</vt:lpstr>
      <vt:lpstr>Etapele de introducere a datelor în sistem</vt:lpstr>
      <vt:lpstr>Etapa I. Deschiderea anului de studii</vt:lpstr>
      <vt:lpstr>Etapa I. Deschiderea anului de studii</vt:lpstr>
      <vt:lpstr>Actualizarea datelor despre instituție. Meniul Instituții (1)</vt:lpstr>
      <vt:lpstr>Actualizarea datelor despre instituție. Meniul Instituții (2)</vt:lpstr>
      <vt:lpstr>Actualizarea datelor despre instituție. Meniul Instituții (3)</vt:lpstr>
      <vt:lpstr>Actualizarea datelor despre instituție. Meniul Instituții (4)</vt:lpstr>
      <vt:lpstr>Actualizarea datelor despre instituție. Meniul Instituții (5)</vt:lpstr>
      <vt:lpstr>Actualizarea datelor despre instituție. Meniul Instituții (6)</vt:lpstr>
      <vt:lpstr>Actualizarea datelor despre instituție. Meniul Instituții (7)</vt:lpstr>
      <vt:lpstr>Actualizarea datelor despre instituție. Meniul Instituții (8)</vt:lpstr>
      <vt:lpstr>Actualizarea datelor despre instituție. Meniul Instituții (9)</vt:lpstr>
      <vt:lpstr>Actualizarea datelor despre instituție. Meniul Instituții (10)</vt:lpstr>
      <vt:lpstr>Actualizarea datelor despre instituție. Meniul Instituții (11)</vt:lpstr>
      <vt:lpstr>Actualizarea datelor despre utilizatori. Meniul Administrare (1)</vt:lpstr>
      <vt:lpstr>Actualizarea datelor despre utilizatori. Meniul Administrare (2)</vt:lpstr>
      <vt:lpstr>Elevi. Promovarea / Transferul / Adăugarea de la zero a elevilor. Meniurile Elevi și Clasa (1)</vt:lpstr>
      <vt:lpstr>Elevi. Promovarea / Transferul / Adăugarea de la zero a elevilor. Meniurile Elevi și Clasa(2)</vt:lpstr>
      <vt:lpstr>Elevi. Promovarea / Transferul / Adăugarea de la zero a elevilor. Meniurile Elevi și Clasa(3)</vt:lpstr>
      <vt:lpstr>Elevi. Promovarea / Transferul / Adăugarea de la zero a elevilor. Meniurile Elevi și Clasa (4)</vt:lpstr>
      <vt:lpstr>Elevi. Promovarea / Transferul / Adăugarea de la zero a elevilor. Meniurile Elevi și Clasa (5)</vt:lpstr>
      <vt:lpstr>Elevi. Promovarea / Transferul / Adăugarea de la zero a elevilor. Meniurile Elevi și Clasa (6)</vt:lpstr>
      <vt:lpstr>Actualizarea datelor despre elevi. Meniul Elevi (1)</vt:lpstr>
      <vt:lpstr>Actualizarea datelor despre elevi. Meniul Elevi (2)</vt:lpstr>
      <vt:lpstr>Actualizarea datelor despre elevi. Meniul Elevi (3)</vt:lpstr>
      <vt:lpstr>Actualizarea datelor despre elevi. Meniul Elevi (4)</vt:lpstr>
      <vt:lpstr>Actualizarea datelor despre elevi. Meniul Elevi (5)</vt:lpstr>
      <vt:lpstr>Actualizarea datelor despre elevi. Meniul Elevi (6)</vt:lpstr>
      <vt:lpstr>Actualizarea datelor despre elevi. Meniul Elevi (7)</vt:lpstr>
      <vt:lpstr>Actualizarea datelor despre elevi. Meniul Elevi (8)</vt:lpstr>
      <vt:lpstr>Actualizarea datelor despre elevi. Meniul Elevi (9)</vt:lpstr>
      <vt:lpstr>Actualizarea datelor despre elevi. Meniul Elevi (10)</vt:lpstr>
      <vt:lpstr>Actualizarea datelor despre elevi. Meniul Elevi (11)</vt:lpstr>
      <vt:lpstr>Actualizarea datelor despre elevi. Meniul Elevi (12)</vt:lpstr>
      <vt:lpstr>Actualizarea datelor despre angajați. Meniul Personalul (1)</vt:lpstr>
      <vt:lpstr>Actualizarea datelor despre angajați. Meniul Personalul (2)</vt:lpstr>
      <vt:lpstr>Actualizarea datelor despre angajați. Meniul Personalul (3)</vt:lpstr>
      <vt:lpstr>Actualizarea datelor despre angajați. Meniul Personalul (4)</vt:lpstr>
      <vt:lpstr>Actualizarea datelor despre angajați. Meniul Personalul (5)</vt:lpstr>
      <vt:lpstr>Actualizarea datelor despre angajați. Personal didactic (1)</vt:lpstr>
      <vt:lpstr>Actualizarea datelor despre angajați. Personal didactic (2)</vt:lpstr>
      <vt:lpstr>Actualizarea datelor despre angajați. Personal didactic (3)</vt:lpstr>
      <vt:lpstr>Actualizarea datelor despre angajați. Personal didactic (4)</vt:lpstr>
      <vt:lpstr>Actualizarea datelor despre angajați. Personal didactic</vt:lpstr>
      <vt:lpstr>Actualizarea datelor despre angajați. Personal didactic (5)</vt:lpstr>
      <vt:lpstr>Actualizarea datelor despre angajați. Personal didactic (6)</vt:lpstr>
      <vt:lpstr>Actualizarea datelor despre angajați. Personal didactic (7)</vt:lpstr>
      <vt:lpstr>Actualizarea datelor despre angajați. Personal de conducere (1)</vt:lpstr>
      <vt:lpstr>Actualizarea datelor despre angajați. Personal de conducere (2)</vt:lpstr>
      <vt:lpstr>Actualizarea datelor despre angajați. Personal de conducere (3)</vt:lpstr>
      <vt:lpstr>Actualizarea datelor despre angajați. Personal de conducere (4)</vt:lpstr>
      <vt:lpstr>Actualizarea datelor despre angajați. Personal de conducere (5)</vt:lpstr>
      <vt:lpstr>Actualizarea datelor despre angajați. Personal de conducere (6)</vt:lpstr>
      <vt:lpstr>Actualizarea datelor despre angajați. Personal didactic auxiliar și Nedidactic</vt:lpstr>
      <vt:lpstr>Confirmarea finalizării etapei de deschidere a anului de studii</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Sistemul Informațional pentru Managementul Educației (SIME)</dc:title>
  <dc:creator>Пользователь Windows</dc:creator>
  <cp:lastModifiedBy>Tatiana Stahov</cp:lastModifiedBy>
  <cp:revision>92</cp:revision>
  <dcterms:created xsi:type="dcterms:W3CDTF">2018-03-13T19:44:37Z</dcterms:created>
  <dcterms:modified xsi:type="dcterms:W3CDTF">2019-12-11T12:50:17Z</dcterms:modified>
</cp:coreProperties>
</file>